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5"/>
  </p:notesMasterIdLst>
  <p:handoutMasterIdLst>
    <p:handoutMasterId r:id="rId96"/>
  </p:handoutMasterIdLst>
  <p:sldIdLst>
    <p:sldId id="257" r:id="rId5"/>
    <p:sldId id="275" r:id="rId6"/>
    <p:sldId id="276" r:id="rId7"/>
    <p:sldId id="283" r:id="rId8"/>
    <p:sldId id="284" r:id="rId9"/>
    <p:sldId id="285" r:id="rId10"/>
    <p:sldId id="286" r:id="rId11"/>
    <p:sldId id="287" r:id="rId12"/>
    <p:sldId id="288" r:id="rId13"/>
    <p:sldId id="289" r:id="rId14"/>
    <p:sldId id="290" r:id="rId15"/>
    <p:sldId id="292" r:id="rId16"/>
    <p:sldId id="291" r:id="rId17"/>
    <p:sldId id="293" r:id="rId18"/>
    <p:sldId id="294" r:id="rId19"/>
    <p:sldId id="295" r:id="rId20"/>
    <p:sldId id="296" r:id="rId21"/>
    <p:sldId id="298" r:id="rId22"/>
    <p:sldId id="297" r:id="rId23"/>
    <p:sldId id="299" r:id="rId24"/>
    <p:sldId id="300" r:id="rId25"/>
    <p:sldId id="301" r:id="rId26"/>
    <p:sldId id="302" r:id="rId27"/>
    <p:sldId id="303" r:id="rId28"/>
    <p:sldId id="304" r:id="rId29"/>
    <p:sldId id="305" r:id="rId30"/>
    <p:sldId id="306" r:id="rId31"/>
    <p:sldId id="307" r:id="rId32"/>
    <p:sldId id="308" r:id="rId33"/>
    <p:sldId id="309" r:id="rId34"/>
    <p:sldId id="310" r:id="rId35"/>
    <p:sldId id="311" r:id="rId36"/>
    <p:sldId id="312" r:id="rId37"/>
    <p:sldId id="313" r:id="rId38"/>
    <p:sldId id="314" r:id="rId39"/>
    <p:sldId id="315" r:id="rId40"/>
    <p:sldId id="316" r:id="rId41"/>
    <p:sldId id="317" r:id="rId42"/>
    <p:sldId id="318" r:id="rId43"/>
    <p:sldId id="319" r:id="rId44"/>
    <p:sldId id="321" r:id="rId45"/>
    <p:sldId id="322" r:id="rId46"/>
    <p:sldId id="323" r:id="rId47"/>
    <p:sldId id="324" r:id="rId48"/>
    <p:sldId id="325" r:id="rId49"/>
    <p:sldId id="326" r:id="rId50"/>
    <p:sldId id="327" r:id="rId51"/>
    <p:sldId id="328" r:id="rId52"/>
    <p:sldId id="329" r:id="rId53"/>
    <p:sldId id="330" r:id="rId54"/>
    <p:sldId id="331" r:id="rId55"/>
    <p:sldId id="332" r:id="rId56"/>
    <p:sldId id="333" r:id="rId57"/>
    <p:sldId id="334" r:id="rId58"/>
    <p:sldId id="335" r:id="rId59"/>
    <p:sldId id="336" r:id="rId60"/>
    <p:sldId id="337" r:id="rId61"/>
    <p:sldId id="338" r:id="rId62"/>
    <p:sldId id="339" r:id="rId63"/>
    <p:sldId id="340" r:id="rId64"/>
    <p:sldId id="341" r:id="rId65"/>
    <p:sldId id="342" r:id="rId66"/>
    <p:sldId id="343"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 id="357" r:id="rId81"/>
    <p:sldId id="358" r:id="rId82"/>
    <p:sldId id="359" r:id="rId83"/>
    <p:sldId id="360" r:id="rId84"/>
    <p:sldId id="361" r:id="rId85"/>
    <p:sldId id="362" r:id="rId86"/>
    <p:sldId id="363" r:id="rId87"/>
    <p:sldId id="364" r:id="rId88"/>
    <p:sldId id="365" r:id="rId89"/>
    <p:sldId id="366" r:id="rId90"/>
    <p:sldId id="367" r:id="rId91"/>
    <p:sldId id="368" r:id="rId92"/>
    <p:sldId id="369" r:id="rId93"/>
    <p:sldId id="370" r:id="rId94"/>
  </p:sldIdLst>
  <p:sldSz cx="12188825" cy="6858000"/>
  <p:notesSz cx="6858000" cy="9144000"/>
  <p:defaultTextStyle>
    <a:defPPr rtl="0">
      <a:defRPr lang="pt-b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114" d="100"/>
          <a:sy n="114" d="100"/>
        </p:scale>
        <p:origin x="414" y="10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97"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dirty="0"/>
          </a:p>
        </p:txBody>
      </p:sp>
      <p:sp>
        <p:nvSpPr>
          <p:cNvPr id="3" name="Espaço Reservado para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dirty="0"/>
              <a:t>01/08/2016</a:t>
            </a:r>
            <a:endParaRPr dirty="0"/>
          </a:p>
        </p:txBody>
      </p:sp>
      <p:sp>
        <p:nvSpPr>
          <p:cNvPr id="4" name="Espaço Reservado para Rodap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dirty="0"/>
          </a:p>
        </p:txBody>
      </p:sp>
      <p:sp>
        <p:nvSpPr>
          <p:cNvPr id="5" name="Espaço Reservado para Número de Slid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79429053-DC2A-4342-ADD4-2FD729D91E2C}" type="slidenum">
              <a:rPr/>
              <a:t>‹#›</a:t>
            </a:fld>
            <a:endParaRPr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dirty="0"/>
              <a:t>01/08/2016</a:t>
            </a:r>
            <a:endParaRPr dirty="0"/>
          </a:p>
        </p:txBody>
      </p:sp>
      <p:sp>
        <p:nvSpPr>
          <p:cNvPr id="4" name="Espaço Reservado para Imagem de Sli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dirty="0"/>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t>Clique para editar o texto Mestre</a:t>
            </a:r>
          </a:p>
          <a:p>
            <a:pPr lvl="1" rtl="0"/>
            <a:r>
              <a:t>Segundo nível</a:t>
            </a:r>
          </a:p>
          <a:p>
            <a:pPr lvl="2" rtl="0"/>
            <a:r>
              <a:t>Terceiro nível</a:t>
            </a:r>
          </a:p>
          <a:p>
            <a:pPr lvl="3" rtl="0"/>
            <a:r>
              <a:t>Quarto nível</a:t>
            </a:r>
          </a:p>
          <a:p>
            <a:pPr lvl="4" rtl="0"/>
            <a: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dirty="0"/>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3EBA5BD7-F043-4D1B-AA17-CD412FC534DE}" type="slidenum">
              <a:rPr/>
              <a:t>‹#›</a:t>
            </a:fld>
            <a:endParaRPr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grpSp>
        <p:nvGrpSpPr>
          <p:cNvPr id="21" name="diagonais"/>
          <p:cNvGrpSpPr/>
          <p:nvPr/>
        </p:nvGrpSpPr>
        <p:grpSpPr>
          <a:xfrm>
            <a:off x="7516443" y="4145281"/>
            <a:ext cx="4686117" cy="2731407"/>
            <a:chOff x="5638800" y="3108960"/>
            <a:chExt cx="3515503" cy="2048555"/>
          </a:xfrm>
        </p:grpSpPr>
        <p:cxnSp>
          <p:nvCxnSpPr>
            <p:cNvPr id="14" name="Conector Reto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Conector Reto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Conector Reto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linhas inferiores"/>
          <p:cNvGrpSpPr/>
          <p:nvPr/>
        </p:nvGrpSpPr>
        <p:grpSpPr>
          <a:xfrm>
            <a:off x="-8916" y="6057149"/>
            <a:ext cx="5498726" cy="820207"/>
            <a:chOff x="-6689" y="4553748"/>
            <a:chExt cx="4125119" cy="615155"/>
          </a:xfrm>
        </p:grpSpPr>
        <p:sp>
          <p:nvSpPr>
            <p:cNvPr id="9" name="Forma Livre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sp>
          <p:nvSpPr>
            <p:cNvPr id="10" name="Forma Livre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sp>
          <p:nvSpPr>
            <p:cNvPr id="11" name="Forma Livre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grpSp>
      <p:sp>
        <p:nvSpPr>
          <p:cNvPr id="2" name="Título 1"/>
          <p:cNvSpPr>
            <a:spLocks noGrp="1"/>
          </p:cNvSpPr>
          <p:nvPr>
            <p:ph type="ctrTitle"/>
          </p:nvPr>
        </p:nvSpPr>
        <p:spPr>
          <a:xfrm>
            <a:off x="1625176" y="584200"/>
            <a:ext cx="8735325" cy="2000251"/>
          </a:xfrm>
        </p:spPr>
        <p:txBody>
          <a:bodyPr rtlCol="0">
            <a:normAutofit/>
          </a:bodyPr>
          <a:lstStyle>
            <a:lvl1pPr algn="l" rtl="0">
              <a:defRPr sz="5400"/>
            </a:lvl1pPr>
          </a:lstStyle>
          <a:p>
            <a:pPr rtl="0"/>
            <a:r>
              <a:rPr lang="pt-BR"/>
              <a:t>Clique para editar o título Mestre</a:t>
            </a:r>
            <a:endParaRPr/>
          </a:p>
        </p:txBody>
      </p:sp>
      <p:sp>
        <p:nvSpPr>
          <p:cNvPr id="3" name="Subtítulo 2"/>
          <p:cNvSpPr>
            <a:spLocks noGrp="1"/>
          </p:cNvSpPr>
          <p:nvPr>
            <p:ph type="subTitle" idx="1"/>
          </p:nvPr>
        </p:nvSpPr>
        <p:spPr>
          <a:xfrm>
            <a:off x="1625176" y="2616200"/>
            <a:ext cx="8735325" cy="1752600"/>
          </a:xfrm>
        </p:spPr>
        <p:txBody>
          <a:bodyPr rtlCol="0">
            <a:normAutofit/>
          </a:bodyPr>
          <a:lstStyle>
            <a:lvl1pPr marL="0" indent="0" algn="l" rtl="0">
              <a:spcBef>
                <a:spcPts val="0"/>
              </a:spcBef>
              <a:buNone/>
              <a:defRPr sz="2800" cap="all" spc="200" baseline="0">
                <a:solidFill>
                  <a:schemeClr val="accent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pt-BR"/>
              <a:t>Clique para editar o estilo do subtítulo Mestre</a:t>
            </a:r>
            <a:endParaRPr/>
          </a:p>
        </p:txBody>
      </p:sp>
      <p:sp>
        <p:nvSpPr>
          <p:cNvPr id="22" name="Espaço Reservado para Data 21"/>
          <p:cNvSpPr>
            <a:spLocks noGrp="1"/>
          </p:cNvSpPr>
          <p:nvPr>
            <p:ph type="dt" sz="half" idx="10"/>
          </p:nvPr>
        </p:nvSpPr>
        <p:spPr/>
        <p:txBody>
          <a:bodyPr rtlCol="0"/>
          <a:lstStyle/>
          <a:p>
            <a:pPr rtl="0"/>
            <a:r>
              <a:rPr lang="en-US" dirty="0"/>
              <a:t>01/08/2016</a:t>
            </a:r>
            <a:endParaRPr dirty="0"/>
          </a:p>
        </p:txBody>
      </p:sp>
      <p:sp>
        <p:nvSpPr>
          <p:cNvPr id="23" name="Espaço Reservado para Rodapé 22"/>
          <p:cNvSpPr>
            <a:spLocks noGrp="1"/>
          </p:cNvSpPr>
          <p:nvPr>
            <p:ph type="ftr" sz="quarter" idx="11"/>
          </p:nvPr>
        </p:nvSpPr>
        <p:spPr/>
        <p:txBody>
          <a:bodyPr rtlCol="0"/>
          <a:lstStyle/>
          <a:p>
            <a:pPr rtl="0"/>
            <a:endParaRPr dirty="0"/>
          </a:p>
        </p:txBody>
      </p:sp>
      <p:sp>
        <p:nvSpPr>
          <p:cNvPr id="24" name="Espaço Reservado para o Número do Slide 23"/>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Texto Vertical 2"/>
          <p:cNvSpPr>
            <a:spLocks noGrp="1"/>
          </p:cNvSpPr>
          <p:nvPr>
            <p:ph type="body" orient="vert" idx="1"/>
          </p:nvPr>
        </p:nvSpPr>
        <p:spPr/>
        <p:txBody>
          <a:bodyPr vert="eaVert" rtlCol="0"/>
          <a:lstStyle>
            <a:lvl5pPr algn="l" rtl="0">
              <a:defRPr/>
            </a:lvl5pPr>
            <a:lvl6pPr algn="l" rtl="0">
              <a:defRPr/>
            </a:lvl6pPr>
            <a:lvl7pPr algn="l" rtl="0">
              <a:defRPr/>
            </a:lvl7pPr>
            <a:lvl8pPr algn="l" rtl="0">
              <a:defRPr baseline="0"/>
            </a:lvl8pPr>
            <a:lvl9pPr algn="l" rtl="0">
              <a:defRPr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6898" y="584200"/>
            <a:ext cx="2742486" cy="5588000"/>
          </a:xfrm>
        </p:spPr>
        <p:txBody>
          <a:bodyPr vert="eaVert" rtlCol="0"/>
          <a:lstStyle/>
          <a:p>
            <a:pPr rtl="0"/>
            <a:r>
              <a:rPr lang="pt-BR"/>
              <a:t>Clique para editar o título Mestre</a:t>
            </a:r>
            <a:endParaRPr/>
          </a:p>
        </p:txBody>
      </p:sp>
      <p:sp>
        <p:nvSpPr>
          <p:cNvPr id="3" name="Espaço Reservado para Texto Vertical 2"/>
          <p:cNvSpPr>
            <a:spLocks noGrp="1"/>
          </p:cNvSpPr>
          <p:nvPr>
            <p:ph type="body" orient="vert" idx="1"/>
          </p:nvPr>
        </p:nvSpPr>
        <p:spPr>
          <a:xfrm>
            <a:off x="1218882" y="584200"/>
            <a:ext cx="7414869" cy="5588000"/>
          </a:xfrm>
        </p:spPr>
        <p:txBody>
          <a:bodyPr vert="eaVert" rtlCol="0"/>
          <a:lstStyle>
            <a:lvl5pPr algn="l" rtl="0">
              <a:defRPr/>
            </a:lvl5pPr>
            <a:lvl6pPr algn="l" rtl="0">
              <a:defRPr/>
            </a:lvl6pPr>
            <a:lvl7pPr algn="l" rtl="0">
              <a:defRPr/>
            </a:lvl7pPr>
            <a:lvl8pPr algn="l" rtl="0">
              <a:defRPr/>
            </a:lvl8pPr>
            <a:lvl9pPr algn="l" rtl="0">
              <a:defRPr/>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Conteúdo 2"/>
          <p:cNvSpPr>
            <a:spLocks noGrp="1"/>
          </p:cNvSpPr>
          <p:nvPr>
            <p:ph idx="1"/>
          </p:nvPr>
        </p:nvSpPr>
        <p:spPr/>
        <p:txBody>
          <a:bodyPr rtlCol="0"/>
          <a:lstStyle>
            <a:lvl5pPr algn="l" rtl="0">
              <a:defRPr/>
            </a:lvl5pPr>
            <a:lvl6pPr algn="l" rtl="0">
              <a:defRPr/>
            </a:lvl6pPr>
            <a:lvl7pPr algn="l" rtl="0">
              <a:defRPr/>
            </a:lvl7pPr>
            <a:lvl8pPr algn="l" rtl="0">
              <a:defRPr/>
            </a:lvl8pPr>
            <a:lvl9pPr algn="l" rtl="0">
              <a:defRPr/>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grpSp>
        <p:nvGrpSpPr>
          <p:cNvPr id="11" name="diagonais"/>
          <p:cNvGrpSpPr/>
          <p:nvPr/>
        </p:nvGrpSpPr>
        <p:grpSpPr>
          <a:xfrm>
            <a:off x="7516443" y="4145281"/>
            <a:ext cx="4686117" cy="2731407"/>
            <a:chOff x="5638800" y="3108960"/>
            <a:chExt cx="3515503" cy="2048555"/>
          </a:xfrm>
        </p:grpSpPr>
        <p:cxnSp>
          <p:nvCxnSpPr>
            <p:cNvPr id="12" name="Conector Reto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Conector Reto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Conector Reto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ítulo 1"/>
          <p:cNvSpPr>
            <a:spLocks noGrp="1"/>
          </p:cNvSpPr>
          <p:nvPr>
            <p:ph type="title"/>
          </p:nvPr>
        </p:nvSpPr>
        <p:spPr>
          <a:xfrm>
            <a:off x="1625177" y="2209801"/>
            <a:ext cx="8938472" cy="2764335"/>
          </a:xfrm>
        </p:spPr>
        <p:txBody>
          <a:bodyPr rtlCol="0" anchor="b">
            <a:normAutofit/>
          </a:bodyPr>
          <a:lstStyle>
            <a:lvl1pPr algn="l" rtl="0">
              <a:defRPr sz="5400" b="0" cap="none" baseline="0"/>
            </a:lvl1pPr>
          </a:lstStyle>
          <a:p>
            <a:pPr rtl="0"/>
            <a:r>
              <a:rPr lang="pt-BR"/>
              <a:t>Clique para editar o título Mestre</a:t>
            </a:r>
            <a:endParaRPr/>
          </a:p>
        </p:txBody>
      </p:sp>
      <p:sp>
        <p:nvSpPr>
          <p:cNvPr id="3" name="Espaço Reservado para Texto 2"/>
          <p:cNvSpPr>
            <a:spLocks noGrp="1"/>
          </p:cNvSpPr>
          <p:nvPr>
            <p:ph type="body" idx="1"/>
          </p:nvPr>
        </p:nvSpPr>
        <p:spPr>
          <a:xfrm>
            <a:off x="1625176" y="4951266"/>
            <a:ext cx="7069519" cy="1220933"/>
          </a:xfrm>
        </p:spPr>
        <p:txBody>
          <a:bodyPr rtlCol="0" anchor="t">
            <a:normAutofit/>
          </a:bodyPr>
          <a:lstStyle>
            <a:lvl1pPr marL="0" indent="0" algn="l" rtl="0">
              <a:spcBef>
                <a:spcPts val="0"/>
              </a:spcBef>
              <a:buNone/>
              <a:defRPr sz="2800" cap="all" spc="200" baseline="0">
                <a:solidFill>
                  <a:schemeClr val="accent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pt-BR"/>
              <a:t>Clique para editar os estilos de texto Mestres</a:t>
            </a: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Conteúdo 2"/>
          <p:cNvSpPr>
            <a:spLocks noGrp="1"/>
          </p:cNvSpPr>
          <p:nvPr>
            <p:ph sz="half" idx="1"/>
          </p:nvPr>
        </p:nvSpPr>
        <p:spPr>
          <a:xfrm>
            <a:off x="1218883"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Conteúdo 3"/>
          <p:cNvSpPr>
            <a:spLocks noGrp="1"/>
          </p:cNvSpPr>
          <p:nvPr>
            <p:ph sz="half" idx="2"/>
          </p:nvPr>
        </p:nvSpPr>
        <p:spPr>
          <a:xfrm>
            <a:off x="6500707"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a:lvl8pPr>
            <a:lvl9pPr algn="l" rtl="0">
              <a:defRPr sz="200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pt-BR"/>
              <a:t>Clique para editar o título Mestre</a:t>
            </a:r>
            <a:endParaRPr/>
          </a:p>
        </p:txBody>
      </p:sp>
      <p:sp>
        <p:nvSpPr>
          <p:cNvPr id="3" name="Espaço Reservado para Texto 2"/>
          <p:cNvSpPr>
            <a:spLocks noGrp="1"/>
          </p:cNvSpPr>
          <p:nvPr>
            <p:ph type="body" idx="1"/>
          </p:nvPr>
        </p:nvSpPr>
        <p:spPr>
          <a:xfrm>
            <a:off x="1218883"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BR"/>
              <a:t>Clique para editar os estilos de texto Mestres</a:t>
            </a:r>
          </a:p>
        </p:txBody>
      </p:sp>
      <p:sp>
        <p:nvSpPr>
          <p:cNvPr id="4" name="Espaço Reservado para Conteúdo 3"/>
          <p:cNvSpPr>
            <a:spLocks noGrp="1"/>
          </p:cNvSpPr>
          <p:nvPr>
            <p:ph sz="half" idx="2"/>
          </p:nvPr>
        </p:nvSpPr>
        <p:spPr>
          <a:xfrm>
            <a:off x="1218883"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baseline="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Texto 4"/>
          <p:cNvSpPr>
            <a:spLocks noGrp="1"/>
          </p:cNvSpPr>
          <p:nvPr>
            <p:ph type="body" sz="quarter" idx="3"/>
          </p:nvPr>
        </p:nvSpPr>
        <p:spPr>
          <a:xfrm>
            <a:off x="6496644"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BR"/>
              <a:t>Clique para editar os estilos de texto Mestres</a:t>
            </a:r>
          </a:p>
        </p:txBody>
      </p:sp>
      <p:sp>
        <p:nvSpPr>
          <p:cNvPr id="6" name="Espaço Reservado para Conteúdo 5"/>
          <p:cNvSpPr>
            <a:spLocks noGrp="1"/>
          </p:cNvSpPr>
          <p:nvPr>
            <p:ph sz="quarter" idx="4"/>
          </p:nvPr>
        </p:nvSpPr>
        <p:spPr>
          <a:xfrm>
            <a:off x="6500707"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baseline="0"/>
            </a:lvl6pPr>
            <a:lvl7pPr algn="l" rtl="0">
              <a:defRPr sz="2000" baseline="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7" name="Espaço Reservado para Data 6"/>
          <p:cNvSpPr>
            <a:spLocks noGrp="1"/>
          </p:cNvSpPr>
          <p:nvPr>
            <p:ph type="dt" sz="half" idx="10"/>
          </p:nvPr>
        </p:nvSpPr>
        <p:spPr/>
        <p:txBody>
          <a:bodyPr rtlCol="0"/>
          <a:lstStyle/>
          <a:p>
            <a:pPr rtl="0"/>
            <a:r>
              <a:rPr lang="en-US" dirty="0"/>
              <a:t>01/08/2016</a:t>
            </a:r>
            <a:endParaRPr dirty="0"/>
          </a:p>
        </p:txBody>
      </p:sp>
      <p:sp>
        <p:nvSpPr>
          <p:cNvPr id="8" name="Espaço Reservado para Rodapé 7"/>
          <p:cNvSpPr>
            <a:spLocks noGrp="1"/>
          </p:cNvSpPr>
          <p:nvPr>
            <p:ph type="ftr" sz="quarter" idx="11"/>
          </p:nvPr>
        </p:nvSpPr>
        <p:spPr/>
        <p:txBody>
          <a:bodyPr rtlCol="0"/>
          <a:lstStyle/>
          <a:p>
            <a:pPr rtl="0"/>
            <a:endParaRPr dirty="0"/>
          </a:p>
        </p:txBody>
      </p:sp>
      <p:sp>
        <p:nvSpPr>
          <p:cNvPr id="9" name="Espaço Reservado para o Número do Slide 8"/>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Data 2"/>
          <p:cNvSpPr>
            <a:spLocks noGrp="1"/>
          </p:cNvSpPr>
          <p:nvPr>
            <p:ph type="dt" sz="half" idx="10"/>
          </p:nvPr>
        </p:nvSpPr>
        <p:spPr/>
        <p:txBody>
          <a:bodyPr rtlCol="0"/>
          <a:lstStyle/>
          <a:p>
            <a:pPr rtl="0"/>
            <a:r>
              <a:rPr lang="en-US" dirty="0"/>
              <a:t>01/08/2016</a:t>
            </a:r>
            <a:endParaRPr dirty="0"/>
          </a:p>
        </p:txBody>
      </p:sp>
      <p:sp>
        <p:nvSpPr>
          <p:cNvPr id="4" name="Espaço Reservado para Rodapé 3"/>
          <p:cNvSpPr>
            <a:spLocks noGrp="1"/>
          </p:cNvSpPr>
          <p:nvPr>
            <p:ph type="ftr" sz="quarter" idx="11"/>
          </p:nvPr>
        </p:nvSpPr>
        <p:spPr/>
        <p:txBody>
          <a:bodyPr rtlCol="0"/>
          <a:lstStyle/>
          <a:p>
            <a:pPr rtl="0"/>
            <a:endParaRPr dirty="0"/>
          </a:p>
        </p:txBody>
      </p:sp>
      <p:sp>
        <p:nvSpPr>
          <p:cNvPr id="5" name="Espaço Reservado para Número de Slide 4"/>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r>
              <a:rPr lang="en-US" dirty="0"/>
              <a:t>01/08/2016</a:t>
            </a:r>
            <a:endParaRPr dirty="0"/>
          </a:p>
        </p:txBody>
      </p:sp>
      <p:sp>
        <p:nvSpPr>
          <p:cNvPr id="3" name="Espaço Reservado para Rodapé 2"/>
          <p:cNvSpPr>
            <a:spLocks noGrp="1"/>
          </p:cNvSpPr>
          <p:nvPr>
            <p:ph type="ftr" sz="quarter" idx="11"/>
          </p:nvPr>
        </p:nvSpPr>
        <p:spPr/>
        <p:txBody>
          <a:bodyPr rtlCol="0"/>
          <a:lstStyle/>
          <a:p>
            <a:pPr rtl="0"/>
            <a:endParaRPr dirty="0"/>
          </a:p>
        </p:txBody>
      </p:sp>
      <p:sp>
        <p:nvSpPr>
          <p:cNvPr id="4" name="Espaço Reservado para Número de Slide 3"/>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BR"/>
              <a:t>Clique para editar o título Mestre</a:t>
            </a:r>
            <a:endParaRPr/>
          </a:p>
        </p:txBody>
      </p:sp>
      <p:sp>
        <p:nvSpPr>
          <p:cNvPr id="4" name="Espaço Reservado para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BR"/>
              <a:t>Clique para editar os estilos de texto Mestres</a:t>
            </a:r>
          </a:p>
        </p:txBody>
      </p:sp>
      <p:sp>
        <p:nvSpPr>
          <p:cNvPr id="3" name="Espaço Reservado para Conteúdo 2"/>
          <p:cNvSpPr>
            <a:spLocks noGrp="1"/>
          </p:cNvSpPr>
          <p:nvPr>
            <p:ph idx="1"/>
          </p:nvPr>
        </p:nvSpPr>
        <p:spPr>
          <a:xfrm>
            <a:off x="5484971" y="584200"/>
            <a:ext cx="6094413" cy="558800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BR"/>
              <a:t>Clique para editar o título Mestre</a:t>
            </a:r>
            <a:endParaRPr/>
          </a:p>
        </p:txBody>
      </p:sp>
      <p:sp>
        <p:nvSpPr>
          <p:cNvPr id="4" name="Espaço Reservado para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BR"/>
              <a:t>Clique para editar os estilos de texto Mestres</a:t>
            </a:r>
          </a:p>
        </p:txBody>
      </p:sp>
      <p:sp>
        <p:nvSpPr>
          <p:cNvPr id="3" name="Espaço Reservado para Imagem 2" descr="Um espaço reservado vazio para adicionar uma imagem. Clique no espaço reservado e selecione a imagem que você deseja adicionar."/>
          <p:cNvSpPr>
            <a:spLocks noGrp="1"/>
          </p:cNvSpPr>
          <p:nvPr>
            <p:ph type="pic" idx="1"/>
          </p:nvPr>
        </p:nvSpPr>
        <p:spPr>
          <a:xfrm>
            <a:off x="5484971" y="584200"/>
            <a:ext cx="6094413" cy="5588000"/>
          </a:xfrm>
          <a:ln w="12700">
            <a:solidFill>
              <a:schemeClr val="bg1">
                <a:lumMod val="75000"/>
                <a:lumOff val="25000"/>
              </a:schemeClr>
            </a:solidFill>
            <a:miter lim="800000"/>
          </a:ln>
        </p:spPr>
        <p:txBody>
          <a:bodyPr rtlCol="0">
            <a:normAutofit/>
          </a:bodyPr>
          <a:lstStyle>
            <a:lvl1pPr marL="0" indent="0" algn="l" rtl="0">
              <a:buNone/>
              <a:defRPr sz="28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pt-BR" dirty="0"/>
              <a:t>Clique no ícone para adicionar uma imagem</a:t>
            </a:r>
            <a:endParaRPr dirty="0"/>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inhas à esquerda"/>
          <p:cNvGrpSpPr/>
          <p:nvPr/>
        </p:nvGrpSpPr>
        <p:grpSpPr>
          <a:xfrm>
            <a:off x="-15870" y="-3174"/>
            <a:ext cx="819993" cy="5229225"/>
            <a:chOff x="-11906" y="-2381"/>
            <a:chExt cx="615155" cy="3921919"/>
          </a:xfrm>
        </p:grpSpPr>
        <p:sp>
          <p:nvSpPr>
            <p:cNvPr id="10" name="Forma Livre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sp>
          <p:nvSpPr>
            <p:cNvPr id="11" name="Forma Livre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sp>
          <p:nvSpPr>
            <p:cNvPr id="14" name="Forma Livre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grpSp>
      <p:sp>
        <p:nvSpPr>
          <p:cNvPr id="2" name="Espaço Reservado para Título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pPr rtl="0"/>
            <a:r>
              <a:rPr lang="pt-br"/>
              <a:t>Clique para editar o estilo de título Mestre</a:t>
            </a:r>
            <a:endParaRPr/>
          </a:p>
        </p:txBody>
      </p:sp>
      <p:sp>
        <p:nvSpPr>
          <p:cNvPr id="3" name="Espaço Reservado para Texto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rtl="0"/>
            <a:r>
              <a:rPr lang="pt-br"/>
              <a:t>Editar estilos de texto Mestre</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r>
              <a:rPr lang="en-US" dirty="0"/>
              <a:t>01/08/2016</a:t>
            </a:r>
            <a:endParaRPr dirty="0"/>
          </a:p>
        </p:txBody>
      </p:sp>
      <p:sp>
        <p:nvSpPr>
          <p:cNvPr id="5" name="Espaço Reservado para Rodapé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rtl="0">
              <a:defRPr sz="1200">
                <a:solidFill>
                  <a:schemeClr val="tx1">
                    <a:tint val="75000"/>
                  </a:schemeClr>
                </a:solidFill>
              </a:defRPr>
            </a:lvl1pPr>
          </a:lstStyle>
          <a:p>
            <a:pPr rtl="0"/>
            <a:endParaRPr dirty="0"/>
          </a:p>
        </p:txBody>
      </p:sp>
      <p:sp>
        <p:nvSpPr>
          <p:cNvPr id="6" name="Espaço Reservado para Número de Slide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fld id="{C014DD1E-5D91-48A3-AD6D-45FBA980D106}" type="slidenum">
              <a:rPr/>
              <a:pPr rtl="0"/>
              <a:t>‹#›</a:t>
            </a:fld>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rtlCol="0"/>
          <a:lstStyle/>
          <a:p>
            <a:pPr algn="ctr" rtl="0"/>
            <a:r>
              <a:rPr lang="pt-br" dirty="0"/>
              <a:t>ToCBooks</a:t>
            </a:r>
          </a:p>
        </p:txBody>
      </p:sp>
      <p:sp>
        <p:nvSpPr>
          <p:cNvPr id="5" name="Subtítulo 4"/>
          <p:cNvSpPr>
            <a:spLocks noGrp="1"/>
          </p:cNvSpPr>
          <p:nvPr>
            <p:ph type="subTitle" idx="1"/>
          </p:nvPr>
        </p:nvSpPr>
        <p:spPr>
          <a:xfrm>
            <a:off x="261764" y="5397500"/>
            <a:ext cx="8735325" cy="1752600"/>
          </a:xfrm>
        </p:spPr>
        <p:txBody>
          <a:bodyPr rtlCol="0">
            <a:normAutofit/>
          </a:bodyPr>
          <a:lstStyle/>
          <a:p>
            <a:pPr rtl="0"/>
            <a:endParaRPr lang="pt-br" sz="2000" dirty="0"/>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863143-D898-47E1-92A0-901922C99514}"/>
              </a:ext>
            </a:extLst>
          </p:cNvPr>
          <p:cNvSpPr>
            <a:spLocks noGrp="1"/>
          </p:cNvSpPr>
          <p:nvPr>
            <p:ph type="title"/>
          </p:nvPr>
        </p:nvSpPr>
        <p:spPr/>
        <p:txBody>
          <a:bodyPr/>
          <a:lstStyle/>
          <a:p>
            <a:r>
              <a:rPr lang="pt-BR" dirty="0"/>
              <a:t>Regra Funcional: Livro</a:t>
            </a:r>
          </a:p>
        </p:txBody>
      </p:sp>
      <p:pic>
        <p:nvPicPr>
          <p:cNvPr id="6" name="Espaço Reservado para Conteúdo 5">
            <a:extLst>
              <a:ext uri="{FF2B5EF4-FFF2-40B4-BE49-F238E27FC236}">
                <a16:creationId xmlns:a16="http://schemas.microsoft.com/office/drawing/2014/main" id="{63B0BA24-836D-41B5-A62F-BE932ED73941}"/>
              </a:ext>
            </a:extLst>
          </p:cNvPr>
          <p:cNvPicPr>
            <a:picLocks noGrp="1" noChangeAspect="1"/>
          </p:cNvPicPr>
          <p:nvPr>
            <p:ph sz="half" idx="1"/>
          </p:nvPr>
        </p:nvPicPr>
        <p:blipFill>
          <a:blip r:embed="rId2"/>
          <a:stretch>
            <a:fillRect/>
          </a:stretch>
        </p:blipFill>
        <p:spPr>
          <a:xfrm>
            <a:off x="3070076" y="2132856"/>
            <a:ext cx="6658065" cy="3528392"/>
          </a:xfrm>
        </p:spPr>
      </p:pic>
    </p:spTree>
    <p:extLst>
      <p:ext uri="{BB962C8B-B14F-4D97-AF65-F5344CB8AC3E}">
        <p14:creationId xmlns:p14="http://schemas.microsoft.com/office/powerpoint/2010/main" val="801406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EED0AD-DF22-4D03-AC70-A53FB7E63C49}"/>
              </a:ext>
            </a:extLst>
          </p:cNvPr>
          <p:cNvSpPr>
            <a:spLocks noGrp="1"/>
          </p:cNvSpPr>
          <p:nvPr>
            <p:ph type="title"/>
          </p:nvPr>
        </p:nvSpPr>
        <p:spPr/>
        <p:txBody>
          <a:bodyPr/>
          <a:lstStyle/>
          <a:p>
            <a:r>
              <a:rPr lang="pt-BR" dirty="0"/>
              <a:t>Regra Funcional: Cliente</a:t>
            </a:r>
          </a:p>
        </p:txBody>
      </p:sp>
      <p:pic>
        <p:nvPicPr>
          <p:cNvPr id="12" name="Espaço Reservado para Conteúdo 11">
            <a:extLst>
              <a:ext uri="{FF2B5EF4-FFF2-40B4-BE49-F238E27FC236}">
                <a16:creationId xmlns:a16="http://schemas.microsoft.com/office/drawing/2014/main" id="{BD0D7CF3-428A-4514-AB0E-551A5E211DD3}"/>
              </a:ext>
            </a:extLst>
          </p:cNvPr>
          <p:cNvPicPr>
            <a:picLocks noGrp="1" noChangeAspect="1"/>
          </p:cNvPicPr>
          <p:nvPr>
            <p:ph sz="half" idx="1"/>
          </p:nvPr>
        </p:nvPicPr>
        <p:blipFill>
          <a:blip r:embed="rId2"/>
          <a:stretch>
            <a:fillRect/>
          </a:stretch>
        </p:blipFill>
        <p:spPr>
          <a:xfrm>
            <a:off x="3905872" y="1518358"/>
            <a:ext cx="4377080" cy="4884621"/>
          </a:xfrm>
        </p:spPr>
      </p:pic>
    </p:spTree>
    <p:extLst>
      <p:ext uri="{BB962C8B-B14F-4D97-AF65-F5344CB8AC3E}">
        <p14:creationId xmlns:p14="http://schemas.microsoft.com/office/powerpoint/2010/main" val="38523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D2BED3-4400-4D7A-948D-462AEF9D08AA}"/>
              </a:ext>
            </a:extLst>
          </p:cNvPr>
          <p:cNvSpPr>
            <a:spLocks noGrp="1"/>
          </p:cNvSpPr>
          <p:nvPr>
            <p:ph type="title"/>
          </p:nvPr>
        </p:nvSpPr>
        <p:spPr/>
        <p:txBody>
          <a:bodyPr/>
          <a:lstStyle/>
          <a:p>
            <a:r>
              <a:rPr lang="pt-BR" dirty="0"/>
              <a:t>Regra Funcional: Estoque</a:t>
            </a:r>
          </a:p>
        </p:txBody>
      </p:sp>
      <p:pic>
        <p:nvPicPr>
          <p:cNvPr id="6" name="Espaço Reservado para Conteúdo 5">
            <a:extLst>
              <a:ext uri="{FF2B5EF4-FFF2-40B4-BE49-F238E27FC236}">
                <a16:creationId xmlns:a16="http://schemas.microsoft.com/office/drawing/2014/main" id="{D38B7701-0779-46BF-A292-B5CD624237DB}"/>
              </a:ext>
            </a:extLst>
          </p:cNvPr>
          <p:cNvPicPr>
            <a:picLocks noGrp="1" noChangeAspect="1"/>
          </p:cNvPicPr>
          <p:nvPr>
            <p:ph sz="half" idx="1"/>
          </p:nvPr>
        </p:nvPicPr>
        <p:blipFill>
          <a:blip r:embed="rId2"/>
          <a:stretch>
            <a:fillRect/>
          </a:stretch>
        </p:blipFill>
        <p:spPr>
          <a:xfrm>
            <a:off x="1219200" y="2062072"/>
            <a:ext cx="5078413" cy="3754619"/>
          </a:xfrm>
        </p:spPr>
      </p:pic>
      <p:pic>
        <p:nvPicPr>
          <p:cNvPr id="8" name="Espaço Reservado para Conteúdo 7">
            <a:extLst>
              <a:ext uri="{FF2B5EF4-FFF2-40B4-BE49-F238E27FC236}">
                <a16:creationId xmlns:a16="http://schemas.microsoft.com/office/drawing/2014/main" id="{E6719362-C73B-4C0C-A996-C2549CD51699}"/>
              </a:ext>
            </a:extLst>
          </p:cNvPr>
          <p:cNvPicPr>
            <a:picLocks noGrp="1" noChangeAspect="1"/>
          </p:cNvPicPr>
          <p:nvPr>
            <p:ph sz="half" idx="2"/>
          </p:nvPr>
        </p:nvPicPr>
        <p:blipFill>
          <a:blip r:embed="rId3"/>
          <a:stretch>
            <a:fillRect/>
          </a:stretch>
        </p:blipFill>
        <p:spPr>
          <a:xfrm>
            <a:off x="6500813" y="2327962"/>
            <a:ext cx="5078412" cy="3222838"/>
          </a:xfrm>
        </p:spPr>
      </p:pic>
    </p:spTree>
    <p:extLst>
      <p:ext uri="{BB962C8B-B14F-4D97-AF65-F5344CB8AC3E}">
        <p14:creationId xmlns:p14="http://schemas.microsoft.com/office/powerpoint/2010/main" val="348049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E3EAC2-6385-4CF3-A90C-1695F6A17AEF}"/>
              </a:ext>
            </a:extLst>
          </p:cNvPr>
          <p:cNvSpPr>
            <a:spLocks noGrp="1"/>
          </p:cNvSpPr>
          <p:nvPr>
            <p:ph type="title"/>
          </p:nvPr>
        </p:nvSpPr>
        <p:spPr/>
        <p:txBody>
          <a:bodyPr/>
          <a:lstStyle/>
          <a:p>
            <a:r>
              <a:rPr lang="pt-BR" dirty="0"/>
              <a:t>Regra Funcional: Vendas</a:t>
            </a:r>
          </a:p>
        </p:txBody>
      </p:sp>
      <p:pic>
        <p:nvPicPr>
          <p:cNvPr id="6" name="Espaço Reservado para Conteúdo 5">
            <a:extLst>
              <a:ext uri="{FF2B5EF4-FFF2-40B4-BE49-F238E27FC236}">
                <a16:creationId xmlns:a16="http://schemas.microsoft.com/office/drawing/2014/main" id="{1B393BCF-8A88-4486-BFBB-07CB4BE4D528}"/>
              </a:ext>
            </a:extLst>
          </p:cNvPr>
          <p:cNvPicPr>
            <a:picLocks noGrp="1" noChangeAspect="1"/>
          </p:cNvPicPr>
          <p:nvPr>
            <p:ph sz="half" idx="1"/>
          </p:nvPr>
        </p:nvPicPr>
        <p:blipFill>
          <a:blip r:embed="rId2"/>
          <a:stretch>
            <a:fillRect/>
          </a:stretch>
        </p:blipFill>
        <p:spPr>
          <a:xfrm>
            <a:off x="1917948" y="1620560"/>
            <a:ext cx="3906615" cy="4465637"/>
          </a:xfrm>
        </p:spPr>
      </p:pic>
      <p:pic>
        <p:nvPicPr>
          <p:cNvPr id="8" name="Espaço Reservado para Conteúdo 7">
            <a:extLst>
              <a:ext uri="{FF2B5EF4-FFF2-40B4-BE49-F238E27FC236}">
                <a16:creationId xmlns:a16="http://schemas.microsoft.com/office/drawing/2014/main" id="{D0093448-062B-4F03-827A-FE500C676C94}"/>
              </a:ext>
            </a:extLst>
          </p:cNvPr>
          <p:cNvPicPr>
            <a:picLocks noGrp="1" noChangeAspect="1"/>
          </p:cNvPicPr>
          <p:nvPr>
            <p:ph sz="half" idx="2"/>
          </p:nvPr>
        </p:nvPicPr>
        <p:blipFill>
          <a:blip r:embed="rId3"/>
          <a:stretch>
            <a:fillRect/>
          </a:stretch>
        </p:blipFill>
        <p:spPr>
          <a:xfrm>
            <a:off x="7390556" y="1620561"/>
            <a:ext cx="2995582" cy="4465637"/>
          </a:xfrm>
        </p:spPr>
      </p:pic>
      <p:pic>
        <p:nvPicPr>
          <p:cNvPr id="10" name="Imagem 9">
            <a:extLst>
              <a:ext uri="{FF2B5EF4-FFF2-40B4-BE49-F238E27FC236}">
                <a16:creationId xmlns:a16="http://schemas.microsoft.com/office/drawing/2014/main" id="{607B672A-F544-4E54-B91D-B942F4E5CDAE}"/>
              </a:ext>
            </a:extLst>
          </p:cNvPr>
          <p:cNvPicPr>
            <a:picLocks noChangeAspect="1"/>
          </p:cNvPicPr>
          <p:nvPr/>
        </p:nvPicPr>
        <p:blipFill>
          <a:blip r:embed="rId4"/>
          <a:stretch>
            <a:fillRect/>
          </a:stretch>
        </p:blipFill>
        <p:spPr>
          <a:xfrm>
            <a:off x="7390556" y="6086197"/>
            <a:ext cx="2995582" cy="222838"/>
          </a:xfrm>
          <a:prstGeom prst="rect">
            <a:avLst/>
          </a:prstGeom>
        </p:spPr>
      </p:pic>
    </p:spTree>
    <p:extLst>
      <p:ext uri="{BB962C8B-B14F-4D97-AF65-F5344CB8AC3E}">
        <p14:creationId xmlns:p14="http://schemas.microsoft.com/office/powerpoint/2010/main" val="74709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238884-25FC-4F86-AF56-BA10C5357223}"/>
              </a:ext>
            </a:extLst>
          </p:cNvPr>
          <p:cNvSpPr>
            <a:spLocks noGrp="1"/>
          </p:cNvSpPr>
          <p:nvPr>
            <p:ph type="title"/>
          </p:nvPr>
        </p:nvSpPr>
        <p:spPr>
          <a:xfrm>
            <a:off x="1218883" y="274637"/>
            <a:ext cx="10360501" cy="1223963"/>
          </a:xfrm>
        </p:spPr>
        <p:txBody>
          <a:bodyPr anchor="b">
            <a:normAutofit/>
          </a:bodyPr>
          <a:lstStyle/>
          <a:p>
            <a:r>
              <a:rPr lang="pt-BR" dirty="0"/>
              <a:t>Regra não Funcional: Livro</a:t>
            </a:r>
          </a:p>
        </p:txBody>
      </p:sp>
      <p:pic>
        <p:nvPicPr>
          <p:cNvPr id="6" name="Espaço Reservado para Conteúdo 5">
            <a:extLst>
              <a:ext uri="{FF2B5EF4-FFF2-40B4-BE49-F238E27FC236}">
                <a16:creationId xmlns:a16="http://schemas.microsoft.com/office/drawing/2014/main" id="{4491E5BA-79E1-48B7-A36A-3C78E865CC72}"/>
              </a:ext>
            </a:extLst>
          </p:cNvPr>
          <p:cNvPicPr>
            <a:picLocks noGrp="1" noChangeAspect="1"/>
          </p:cNvPicPr>
          <p:nvPr>
            <p:ph idx="1"/>
          </p:nvPr>
        </p:nvPicPr>
        <p:blipFill>
          <a:blip r:embed="rId2"/>
          <a:stretch>
            <a:fillRect/>
          </a:stretch>
        </p:blipFill>
        <p:spPr>
          <a:xfrm>
            <a:off x="1218883" y="2702624"/>
            <a:ext cx="10360501" cy="2460618"/>
          </a:xfrm>
          <a:noFill/>
        </p:spPr>
      </p:pic>
    </p:spTree>
    <p:extLst>
      <p:ext uri="{BB962C8B-B14F-4D97-AF65-F5344CB8AC3E}">
        <p14:creationId xmlns:p14="http://schemas.microsoft.com/office/powerpoint/2010/main" val="296907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5A6B87-62D9-40C0-8D4D-47E6DC81E0BD}"/>
              </a:ext>
            </a:extLst>
          </p:cNvPr>
          <p:cNvSpPr>
            <a:spLocks noGrp="1"/>
          </p:cNvSpPr>
          <p:nvPr>
            <p:ph type="title"/>
          </p:nvPr>
        </p:nvSpPr>
        <p:spPr/>
        <p:txBody>
          <a:bodyPr/>
          <a:lstStyle/>
          <a:p>
            <a:r>
              <a:rPr lang="pt-BR" dirty="0"/>
              <a:t>Regra não Funcional: Cliente</a:t>
            </a:r>
          </a:p>
        </p:txBody>
      </p:sp>
      <p:pic>
        <p:nvPicPr>
          <p:cNvPr id="5" name="Espaço Reservado para Conteúdo 4">
            <a:extLst>
              <a:ext uri="{FF2B5EF4-FFF2-40B4-BE49-F238E27FC236}">
                <a16:creationId xmlns:a16="http://schemas.microsoft.com/office/drawing/2014/main" id="{2862561F-5784-4669-A8C8-68CA5769536A}"/>
              </a:ext>
            </a:extLst>
          </p:cNvPr>
          <p:cNvPicPr>
            <a:picLocks noGrp="1" noChangeAspect="1"/>
          </p:cNvPicPr>
          <p:nvPr>
            <p:ph idx="1"/>
          </p:nvPr>
        </p:nvPicPr>
        <p:blipFill>
          <a:blip r:embed="rId2"/>
          <a:stretch>
            <a:fillRect/>
          </a:stretch>
        </p:blipFill>
        <p:spPr>
          <a:xfrm>
            <a:off x="2271500" y="3577413"/>
            <a:ext cx="8255424" cy="711237"/>
          </a:xfrm>
        </p:spPr>
      </p:pic>
    </p:spTree>
    <p:extLst>
      <p:ext uri="{BB962C8B-B14F-4D97-AF65-F5344CB8AC3E}">
        <p14:creationId xmlns:p14="http://schemas.microsoft.com/office/powerpoint/2010/main" val="28127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D6CBE0-DE2B-4A41-8988-BC9F44D872B9}"/>
              </a:ext>
            </a:extLst>
          </p:cNvPr>
          <p:cNvSpPr>
            <a:spLocks noGrp="1"/>
          </p:cNvSpPr>
          <p:nvPr>
            <p:ph type="title"/>
          </p:nvPr>
        </p:nvSpPr>
        <p:spPr/>
        <p:txBody>
          <a:bodyPr/>
          <a:lstStyle/>
          <a:p>
            <a:r>
              <a:rPr lang="pt-BR" dirty="0"/>
              <a:t>Regra não Funcional: Vendas</a:t>
            </a:r>
          </a:p>
        </p:txBody>
      </p:sp>
      <p:pic>
        <p:nvPicPr>
          <p:cNvPr id="5" name="Espaço Reservado para Conteúdo 4">
            <a:extLst>
              <a:ext uri="{FF2B5EF4-FFF2-40B4-BE49-F238E27FC236}">
                <a16:creationId xmlns:a16="http://schemas.microsoft.com/office/drawing/2014/main" id="{89DA1174-4A2B-4858-8EC1-CEC702D339A9}"/>
              </a:ext>
            </a:extLst>
          </p:cNvPr>
          <p:cNvPicPr>
            <a:picLocks noGrp="1" noChangeAspect="1"/>
          </p:cNvPicPr>
          <p:nvPr>
            <p:ph idx="1"/>
          </p:nvPr>
        </p:nvPicPr>
        <p:blipFill>
          <a:blip r:embed="rId2"/>
          <a:stretch>
            <a:fillRect/>
          </a:stretch>
        </p:blipFill>
        <p:spPr>
          <a:xfrm>
            <a:off x="2242924" y="2767746"/>
            <a:ext cx="8312577" cy="2330570"/>
          </a:xfrm>
        </p:spPr>
      </p:pic>
    </p:spTree>
    <p:extLst>
      <p:ext uri="{BB962C8B-B14F-4D97-AF65-F5344CB8AC3E}">
        <p14:creationId xmlns:p14="http://schemas.microsoft.com/office/powerpoint/2010/main" val="2988934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C64CF9-D027-4832-9B10-2D080241F2C9}"/>
              </a:ext>
            </a:extLst>
          </p:cNvPr>
          <p:cNvSpPr>
            <a:spLocks noGrp="1"/>
          </p:cNvSpPr>
          <p:nvPr>
            <p:ph type="title"/>
          </p:nvPr>
        </p:nvSpPr>
        <p:spPr/>
        <p:txBody>
          <a:bodyPr/>
          <a:lstStyle/>
          <a:p>
            <a:r>
              <a:rPr lang="pt-BR" dirty="0"/>
              <a:t>Regra não Funcional: Geral</a:t>
            </a:r>
          </a:p>
        </p:txBody>
      </p:sp>
      <p:pic>
        <p:nvPicPr>
          <p:cNvPr id="5" name="Espaço Reservado para Conteúdo 4">
            <a:extLst>
              <a:ext uri="{FF2B5EF4-FFF2-40B4-BE49-F238E27FC236}">
                <a16:creationId xmlns:a16="http://schemas.microsoft.com/office/drawing/2014/main" id="{DECC7BDD-7564-4434-8A1E-A446B398E460}"/>
              </a:ext>
            </a:extLst>
          </p:cNvPr>
          <p:cNvPicPr>
            <a:picLocks noGrp="1" noChangeAspect="1"/>
          </p:cNvPicPr>
          <p:nvPr>
            <p:ph idx="1"/>
          </p:nvPr>
        </p:nvPicPr>
        <p:blipFill>
          <a:blip r:embed="rId2"/>
          <a:stretch>
            <a:fillRect/>
          </a:stretch>
        </p:blipFill>
        <p:spPr>
          <a:xfrm>
            <a:off x="2281026" y="2739170"/>
            <a:ext cx="8236373" cy="2387723"/>
          </a:xfrm>
        </p:spPr>
      </p:pic>
    </p:spTree>
    <p:extLst>
      <p:ext uri="{BB962C8B-B14F-4D97-AF65-F5344CB8AC3E}">
        <p14:creationId xmlns:p14="http://schemas.microsoft.com/office/powerpoint/2010/main" val="1873169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9D34AE-4F99-47D3-AD55-EEB87BB47645}"/>
              </a:ext>
            </a:extLst>
          </p:cNvPr>
          <p:cNvSpPr>
            <a:spLocks noGrp="1"/>
          </p:cNvSpPr>
          <p:nvPr>
            <p:ph type="title"/>
          </p:nvPr>
        </p:nvSpPr>
        <p:spPr/>
        <p:txBody>
          <a:bodyPr/>
          <a:lstStyle/>
          <a:p>
            <a:r>
              <a:rPr lang="pt-BR" dirty="0"/>
              <a:t>Prazo</a:t>
            </a:r>
          </a:p>
        </p:txBody>
      </p:sp>
      <p:pic>
        <p:nvPicPr>
          <p:cNvPr id="5" name="Espaço Reservado para Conteúdo 4">
            <a:extLst>
              <a:ext uri="{FF2B5EF4-FFF2-40B4-BE49-F238E27FC236}">
                <a16:creationId xmlns:a16="http://schemas.microsoft.com/office/drawing/2014/main" id="{E4521A87-68B2-4E45-A361-3D5416DFCBA4}"/>
              </a:ext>
            </a:extLst>
          </p:cNvPr>
          <p:cNvPicPr>
            <a:picLocks noGrp="1" noChangeAspect="1"/>
          </p:cNvPicPr>
          <p:nvPr>
            <p:ph idx="1"/>
          </p:nvPr>
        </p:nvPicPr>
        <p:blipFill>
          <a:blip r:embed="rId2"/>
          <a:stretch>
            <a:fillRect/>
          </a:stretch>
        </p:blipFill>
        <p:spPr>
          <a:xfrm>
            <a:off x="1785700" y="2824899"/>
            <a:ext cx="9227024" cy="2216264"/>
          </a:xfrm>
        </p:spPr>
      </p:pic>
    </p:spTree>
    <p:extLst>
      <p:ext uri="{BB962C8B-B14F-4D97-AF65-F5344CB8AC3E}">
        <p14:creationId xmlns:p14="http://schemas.microsoft.com/office/powerpoint/2010/main" val="646770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6E08F6-BD1E-4EEA-A81E-93118D33D404}"/>
              </a:ext>
            </a:extLst>
          </p:cNvPr>
          <p:cNvSpPr>
            <a:spLocks noGrp="1"/>
          </p:cNvSpPr>
          <p:nvPr>
            <p:ph type="title"/>
          </p:nvPr>
        </p:nvSpPr>
        <p:spPr/>
        <p:txBody>
          <a:bodyPr/>
          <a:lstStyle/>
          <a:p>
            <a:r>
              <a:rPr lang="pt-BR" dirty="0"/>
              <a:t>Preço</a:t>
            </a:r>
          </a:p>
        </p:txBody>
      </p:sp>
      <p:pic>
        <p:nvPicPr>
          <p:cNvPr id="5" name="Espaço Reservado para Conteúdo 4">
            <a:extLst>
              <a:ext uri="{FF2B5EF4-FFF2-40B4-BE49-F238E27FC236}">
                <a16:creationId xmlns:a16="http://schemas.microsoft.com/office/drawing/2014/main" id="{05367AD9-2B37-4CCD-BD99-C8DD4FF98656}"/>
              </a:ext>
            </a:extLst>
          </p:cNvPr>
          <p:cNvPicPr>
            <a:picLocks noGrp="1" noChangeAspect="1"/>
          </p:cNvPicPr>
          <p:nvPr>
            <p:ph idx="1"/>
          </p:nvPr>
        </p:nvPicPr>
        <p:blipFill>
          <a:blip r:embed="rId2"/>
          <a:stretch>
            <a:fillRect/>
          </a:stretch>
        </p:blipFill>
        <p:spPr>
          <a:xfrm>
            <a:off x="914162" y="1628800"/>
            <a:ext cx="10148802" cy="615982"/>
          </a:xfrm>
        </p:spPr>
      </p:pic>
      <p:sp>
        <p:nvSpPr>
          <p:cNvPr id="6" name="Título 1">
            <a:extLst>
              <a:ext uri="{FF2B5EF4-FFF2-40B4-BE49-F238E27FC236}">
                <a16:creationId xmlns:a16="http://schemas.microsoft.com/office/drawing/2014/main" id="{A355D715-BE9F-49C4-839B-6D3FA8CE601F}"/>
              </a:ext>
            </a:extLst>
          </p:cNvPr>
          <p:cNvSpPr txBox="1">
            <a:spLocks/>
          </p:cNvSpPr>
          <p:nvPr/>
        </p:nvSpPr>
        <p:spPr>
          <a:xfrm>
            <a:off x="914161" y="2532815"/>
            <a:ext cx="10360501" cy="752170"/>
          </a:xfrm>
          <a:prstGeom prst="rect">
            <a:avLst/>
          </a:prstGeom>
        </p:spPr>
        <p:txBody>
          <a:bodyPr vert="horz" lIns="121899" tIns="60949" rIns="121899" bIns="60949" rtlCol="0" anchor="b">
            <a:normAutofit/>
          </a:bodyPr>
          <a:lst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a:lstStyle>
          <a:p>
            <a:r>
              <a:rPr lang="pt-BR" dirty="0"/>
              <a:t>Forma de Pagamento</a:t>
            </a:r>
          </a:p>
        </p:txBody>
      </p:sp>
      <p:pic>
        <p:nvPicPr>
          <p:cNvPr id="8" name="Imagem 7">
            <a:extLst>
              <a:ext uri="{FF2B5EF4-FFF2-40B4-BE49-F238E27FC236}">
                <a16:creationId xmlns:a16="http://schemas.microsoft.com/office/drawing/2014/main" id="{2E0DD978-523D-48DA-9ABD-7DDF7C9862DB}"/>
              </a:ext>
            </a:extLst>
          </p:cNvPr>
          <p:cNvPicPr>
            <a:picLocks noChangeAspect="1"/>
          </p:cNvPicPr>
          <p:nvPr/>
        </p:nvPicPr>
        <p:blipFill>
          <a:blip r:embed="rId3"/>
          <a:stretch>
            <a:fillRect/>
          </a:stretch>
        </p:blipFill>
        <p:spPr>
          <a:xfrm>
            <a:off x="914309" y="3477802"/>
            <a:ext cx="10360353" cy="2759510"/>
          </a:xfrm>
          <a:prstGeom prst="rect">
            <a:avLst/>
          </a:prstGeom>
        </p:spPr>
      </p:pic>
    </p:spTree>
    <p:extLst>
      <p:ext uri="{BB962C8B-B14F-4D97-AF65-F5344CB8AC3E}">
        <p14:creationId xmlns:p14="http://schemas.microsoft.com/office/powerpoint/2010/main" val="3952610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p:txBody>
          <a:bodyPr rtlCol="0"/>
          <a:lstStyle/>
          <a:p>
            <a:pPr rtl="0"/>
            <a:r>
              <a:rPr lang="pt-BR" dirty="0"/>
              <a:t>ToCBooks: Um Ecommerce de Livros</a:t>
            </a:r>
            <a:endParaRPr lang="pt-br" dirty="0"/>
          </a:p>
        </p:txBody>
      </p:sp>
    </p:spTree>
    <p:extLst>
      <p:ext uri="{BB962C8B-B14F-4D97-AF65-F5344CB8AC3E}">
        <p14:creationId xmlns:p14="http://schemas.microsoft.com/office/powerpoint/2010/main" val="1774690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4228C7-58CC-46B9-AF10-85505C70E899}"/>
              </a:ext>
            </a:extLst>
          </p:cNvPr>
          <p:cNvSpPr>
            <a:spLocks noGrp="1"/>
          </p:cNvSpPr>
          <p:nvPr>
            <p:ph type="title"/>
          </p:nvPr>
        </p:nvSpPr>
        <p:spPr/>
        <p:txBody>
          <a:bodyPr/>
          <a:lstStyle/>
          <a:p>
            <a:r>
              <a:rPr lang="pt-BR" dirty="0"/>
              <a:t>CRUD de Cliente – Cadastro do Cliente</a:t>
            </a:r>
          </a:p>
        </p:txBody>
      </p:sp>
      <p:pic>
        <p:nvPicPr>
          <p:cNvPr id="12" name="Imagem 11">
            <a:extLst>
              <a:ext uri="{FF2B5EF4-FFF2-40B4-BE49-F238E27FC236}">
                <a16:creationId xmlns:a16="http://schemas.microsoft.com/office/drawing/2014/main" id="{5AB923C4-5F53-4FAD-879A-8FB70A3B9FD9}"/>
              </a:ext>
            </a:extLst>
          </p:cNvPr>
          <p:cNvPicPr>
            <a:picLocks noChangeAspect="1"/>
          </p:cNvPicPr>
          <p:nvPr/>
        </p:nvPicPr>
        <p:blipFill>
          <a:blip r:embed="rId2"/>
          <a:stretch>
            <a:fillRect/>
          </a:stretch>
        </p:blipFill>
        <p:spPr>
          <a:xfrm>
            <a:off x="1211001" y="1484784"/>
            <a:ext cx="9766821" cy="5074169"/>
          </a:xfrm>
          <a:prstGeom prst="rect">
            <a:avLst/>
          </a:prstGeom>
        </p:spPr>
      </p:pic>
    </p:spTree>
    <p:extLst>
      <p:ext uri="{BB962C8B-B14F-4D97-AF65-F5344CB8AC3E}">
        <p14:creationId xmlns:p14="http://schemas.microsoft.com/office/powerpoint/2010/main" val="2364766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0F063C7B-B953-4A8E-B9E7-103EEE0B0180}"/>
              </a:ext>
            </a:extLst>
          </p:cNvPr>
          <p:cNvPicPr>
            <a:picLocks noChangeAspect="1"/>
          </p:cNvPicPr>
          <p:nvPr/>
        </p:nvPicPr>
        <p:blipFill>
          <a:blip r:embed="rId2"/>
          <a:stretch>
            <a:fillRect/>
          </a:stretch>
        </p:blipFill>
        <p:spPr>
          <a:xfrm>
            <a:off x="1105843" y="838532"/>
            <a:ext cx="9977137" cy="5180936"/>
          </a:xfrm>
          <a:prstGeom prst="rect">
            <a:avLst/>
          </a:prstGeom>
        </p:spPr>
      </p:pic>
    </p:spTree>
    <p:extLst>
      <p:ext uri="{BB962C8B-B14F-4D97-AF65-F5344CB8AC3E}">
        <p14:creationId xmlns:p14="http://schemas.microsoft.com/office/powerpoint/2010/main" val="3727878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59F382-7B3C-4D0F-93F1-2BE83A666D9D}"/>
              </a:ext>
            </a:extLst>
          </p:cNvPr>
          <p:cNvSpPr>
            <a:spLocks noGrp="1"/>
          </p:cNvSpPr>
          <p:nvPr>
            <p:ph type="title"/>
          </p:nvPr>
        </p:nvSpPr>
        <p:spPr>
          <a:xfrm>
            <a:off x="909837" y="274637"/>
            <a:ext cx="10669548" cy="1223963"/>
          </a:xfrm>
        </p:spPr>
        <p:txBody>
          <a:bodyPr/>
          <a:lstStyle/>
          <a:p>
            <a:r>
              <a:rPr lang="pt-BR" dirty="0"/>
              <a:t>CRUD de Cliente – Login (necessário para alterar dados)</a:t>
            </a:r>
          </a:p>
        </p:txBody>
      </p:sp>
      <p:pic>
        <p:nvPicPr>
          <p:cNvPr id="5" name="Espaço Reservado para Conteúdo 4">
            <a:extLst>
              <a:ext uri="{FF2B5EF4-FFF2-40B4-BE49-F238E27FC236}">
                <a16:creationId xmlns:a16="http://schemas.microsoft.com/office/drawing/2014/main" id="{5CF75079-8711-4E90-9F7F-7F0A147091B4}"/>
              </a:ext>
            </a:extLst>
          </p:cNvPr>
          <p:cNvPicPr>
            <a:picLocks noGrp="1" noChangeAspect="1"/>
          </p:cNvPicPr>
          <p:nvPr>
            <p:ph idx="1"/>
          </p:nvPr>
        </p:nvPicPr>
        <p:blipFill>
          <a:blip r:embed="rId2"/>
          <a:stretch>
            <a:fillRect/>
          </a:stretch>
        </p:blipFill>
        <p:spPr>
          <a:xfrm>
            <a:off x="1197868" y="1556792"/>
            <a:ext cx="9617909" cy="4901628"/>
          </a:xfrm>
        </p:spPr>
      </p:pic>
    </p:spTree>
    <p:extLst>
      <p:ext uri="{BB962C8B-B14F-4D97-AF65-F5344CB8AC3E}">
        <p14:creationId xmlns:p14="http://schemas.microsoft.com/office/powerpoint/2010/main" val="296355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17A40D-F5B6-4547-8D69-7A7386B76592}"/>
              </a:ext>
            </a:extLst>
          </p:cNvPr>
          <p:cNvSpPr>
            <a:spLocks noGrp="1"/>
          </p:cNvSpPr>
          <p:nvPr>
            <p:ph type="title"/>
          </p:nvPr>
        </p:nvSpPr>
        <p:spPr/>
        <p:txBody>
          <a:bodyPr/>
          <a:lstStyle/>
          <a:p>
            <a:r>
              <a:rPr lang="pt-BR" dirty="0"/>
              <a:t>CRUD de Cliente - Perfil</a:t>
            </a:r>
          </a:p>
        </p:txBody>
      </p:sp>
      <p:pic>
        <p:nvPicPr>
          <p:cNvPr id="5" name="Espaço Reservado para Conteúdo 4">
            <a:extLst>
              <a:ext uri="{FF2B5EF4-FFF2-40B4-BE49-F238E27FC236}">
                <a16:creationId xmlns:a16="http://schemas.microsoft.com/office/drawing/2014/main" id="{E0359B51-A3A9-44C3-98CB-187DCA1371B5}"/>
              </a:ext>
            </a:extLst>
          </p:cNvPr>
          <p:cNvPicPr>
            <a:picLocks noGrp="1" noChangeAspect="1"/>
          </p:cNvPicPr>
          <p:nvPr>
            <p:ph idx="1"/>
          </p:nvPr>
        </p:nvPicPr>
        <p:blipFill>
          <a:blip r:embed="rId2"/>
          <a:stretch>
            <a:fillRect/>
          </a:stretch>
        </p:blipFill>
        <p:spPr>
          <a:xfrm>
            <a:off x="1354820" y="1628800"/>
            <a:ext cx="9479183" cy="4919795"/>
          </a:xfrm>
        </p:spPr>
      </p:pic>
    </p:spTree>
    <p:extLst>
      <p:ext uri="{BB962C8B-B14F-4D97-AF65-F5344CB8AC3E}">
        <p14:creationId xmlns:p14="http://schemas.microsoft.com/office/powerpoint/2010/main" val="2549218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440555-7235-4693-B2C6-DDE6423EE260}"/>
              </a:ext>
            </a:extLst>
          </p:cNvPr>
          <p:cNvSpPr>
            <a:spLocks noGrp="1"/>
          </p:cNvSpPr>
          <p:nvPr>
            <p:ph type="title"/>
          </p:nvPr>
        </p:nvSpPr>
        <p:spPr>
          <a:xfrm>
            <a:off x="981845" y="274637"/>
            <a:ext cx="10597540" cy="1223963"/>
          </a:xfrm>
        </p:spPr>
        <p:txBody>
          <a:bodyPr/>
          <a:lstStyle/>
          <a:p>
            <a:r>
              <a:rPr lang="pt-BR" dirty="0"/>
              <a:t>CRUD de Cliente – Alterar Dados</a:t>
            </a:r>
          </a:p>
        </p:txBody>
      </p:sp>
      <p:pic>
        <p:nvPicPr>
          <p:cNvPr id="5" name="Espaço Reservado para Conteúdo 4">
            <a:extLst>
              <a:ext uri="{FF2B5EF4-FFF2-40B4-BE49-F238E27FC236}">
                <a16:creationId xmlns:a16="http://schemas.microsoft.com/office/drawing/2014/main" id="{657AAC03-1666-418A-8351-30BB067C05F6}"/>
              </a:ext>
            </a:extLst>
          </p:cNvPr>
          <p:cNvPicPr>
            <a:picLocks noGrp="1" noChangeAspect="1"/>
          </p:cNvPicPr>
          <p:nvPr>
            <p:ph idx="1"/>
          </p:nvPr>
        </p:nvPicPr>
        <p:blipFill>
          <a:blip r:embed="rId2"/>
          <a:stretch>
            <a:fillRect/>
          </a:stretch>
        </p:blipFill>
        <p:spPr>
          <a:xfrm>
            <a:off x="1435953" y="1498600"/>
            <a:ext cx="9689324" cy="5021290"/>
          </a:xfrm>
        </p:spPr>
      </p:pic>
    </p:spTree>
    <p:extLst>
      <p:ext uri="{BB962C8B-B14F-4D97-AF65-F5344CB8AC3E}">
        <p14:creationId xmlns:p14="http://schemas.microsoft.com/office/powerpoint/2010/main" val="164123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4F00DA-7B33-474A-9660-7C8468AEB50B}"/>
              </a:ext>
            </a:extLst>
          </p:cNvPr>
          <p:cNvSpPr>
            <a:spLocks noGrp="1"/>
          </p:cNvSpPr>
          <p:nvPr>
            <p:ph type="title"/>
          </p:nvPr>
        </p:nvSpPr>
        <p:spPr/>
        <p:txBody>
          <a:bodyPr/>
          <a:lstStyle/>
          <a:p>
            <a:r>
              <a:rPr lang="pt-BR" dirty="0"/>
              <a:t>CRUD de Cliente – Alterar Senha</a:t>
            </a:r>
          </a:p>
        </p:txBody>
      </p:sp>
      <p:pic>
        <p:nvPicPr>
          <p:cNvPr id="5" name="Espaço Reservado para Conteúdo 4">
            <a:extLst>
              <a:ext uri="{FF2B5EF4-FFF2-40B4-BE49-F238E27FC236}">
                <a16:creationId xmlns:a16="http://schemas.microsoft.com/office/drawing/2014/main" id="{E41CC19C-5DF1-4B6B-B9CB-580CBEFF95DE}"/>
              </a:ext>
            </a:extLst>
          </p:cNvPr>
          <p:cNvPicPr>
            <a:picLocks noGrp="1" noChangeAspect="1"/>
          </p:cNvPicPr>
          <p:nvPr>
            <p:ph idx="1"/>
          </p:nvPr>
        </p:nvPicPr>
        <p:blipFill>
          <a:blip r:embed="rId2"/>
          <a:stretch>
            <a:fillRect/>
          </a:stretch>
        </p:blipFill>
        <p:spPr>
          <a:xfrm>
            <a:off x="1156721" y="1498600"/>
            <a:ext cx="9875382" cy="5040560"/>
          </a:xfrm>
        </p:spPr>
      </p:pic>
    </p:spTree>
    <p:extLst>
      <p:ext uri="{BB962C8B-B14F-4D97-AF65-F5344CB8AC3E}">
        <p14:creationId xmlns:p14="http://schemas.microsoft.com/office/powerpoint/2010/main" val="333162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3E1E47-18E7-48D0-B4F6-6C88FF738629}"/>
              </a:ext>
            </a:extLst>
          </p:cNvPr>
          <p:cNvSpPr>
            <a:spLocks noGrp="1"/>
          </p:cNvSpPr>
          <p:nvPr>
            <p:ph type="title"/>
          </p:nvPr>
        </p:nvSpPr>
        <p:spPr>
          <a:xfrm>
            <a:off x="1197868" y="260648"/>
            <a:ext cx="10360501" cy="805904"/>
          </a:xfrm>
        </p:spPr>
        <p:txBody>
          <a:bodyPr/>
          <a:lstStyle/>
          <a:p>
            <a:r>
              <a:rPr lang="pt-BR" dirty="0"/>
              <a:t>CRUD de Cliente – Listagem de Endereços de Cobrança</a:t>
            </a:r>
          </a:p>
        </p:txBody>
      </p:sp>
      <p:pic>
        <p:nvPicPr>
          <p:cNvPr id="5" name="Espaço Reservado para Conteúdo 4">
            <a:extLst>
              <a:ext uri="{FF2B5EF4-FFF2-40B4-BE49-F238E27FC236}">
                <a16:creationId xmlns:a16="http://schemas.microsoft.com/office/drawing/2014/main" id="{6284EBA5-6C74-4F44-9BA6-CF88E8E903B4}"/>
              </a:ext>
            </a:extLst>
          </p:cNvPr>
          <p:cNvPicPr>
            <a:picLocks noGrp="1" noChangeAspect="1"/>
          </p:cNvPicPr>
          <p:nvPr>
            <p:ph idx="1"/>
          </p:nvPr>
        </p:nvPicPr>
        <p:blipFill>
          <a:blip r:embed="rId2"/>
          <a:stretch>
            <a:fillRect/>
          </a:stretch>
        </p:blipFill>
        <p:spPr>
          <a:xfrm>
            <a:off x="966004" y="1084389"/>
            <a:ext cx="10256815" cy="5331407"/>
          </a:xfrm>
        </p:spPr>
      </p:pic>
    </p:spTree>
    <p:extLst>
      <p:ext uri="{BB962C8B-B14F-4D97-AF65-F5344CB8AC3E}">
        <p14:creationId xmlns:p14="http://schemas.microsoft.com/office/powerpoint/2010/main" val="91623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B9ED9E-2784-4FFD-BAE5-535E1C663A99}"/>
              </a:ext>
            </a:extLst>
          </p:cNvPr>
          <p:cNvSpPr>
            <a:spLocks noGrp="1"/>
          </p:cNvSpPr>
          <p:nvPr>
            <p:ph type="title"/>
          </p:nvPr>
        </p:nvSpPr>
        <p:spPr>
          <a:xfrm>
            <a:off x="1269876" y="332656"/>
            <a:ext cx="10360501" cy="661888"/>
          </a:xfrm>
        </p:spPr>
        <p:txBody>
          <a:bodyPr/>
          <a:lstStyle/>
          <a:p>
            <a:r>
              <a:rPr lang="pt-BR" dirty="0"/>
              <a:t>CRUD de Cliente – Adicionar Endereço de Cobrança</a:t>
            </a:r>
          </a:p>
        </p:txBody>
      </p:sp>
      <p:pic>
        <p:nvPicPr>
          <p:cNvPr id="5" name="Espaço Reservado para Conteúdo 4">
            <a:extLst>
              <a:ext uri="{FF2B5EF4-FFF2-40B4-BE49-F238E27FC236}">
                <a16:creationId xmlns:a16="http://schemas.microsoft.com/office/drawing/2014/main" id="{98808637-AC43-4536-9318-927B99B040C0}"/>
              </a:ext>
            </a:extLst>
          </p:cNvPr>
          <p:cNvPicPr>
            <a:picLocks noGrp="1" noChangeAspect="1"/>
          </p:cNvPicPr>
          <p:nvPr>
            <p:ph idx="1"/>
          </p:nvPr>
        </p:nvPicPr>
        <p:blipFill>
          <a:blip r:embed="rId2"/>
          <a:stretch>
            <a:fillRect/>
          </a:stretch>
        </p:blipFill>
        <p:spPr>
          <a:xfrm>
            <a:off x="811653" y="1124744"/>
            <a:ext cx="10565517" cy="5472608"/>
          </a:xfrm>
        </p:spPr>
      </p:pic>
    </p:spTree>
    <p:extLst>
      <p:ext uri="{BB962C8B-B14F-4D97-AF65-F5344CB8AC3E}">
        <p14:creationId xmlns:p14="http://schemas.microsoft.com/office/powerpoint/2010/main" val="144470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5ED7F1-5606-444E-B7E4-0B5164C4571F}"/>
              </a:ext>
            </a:extLst>
          </p:cNvPr>
          <p:cNvSpPr>
            <a:spLocks noGrp="1"/>
          </p:cNvSpPr>
          <p:nvPr>
            <p:ph type="title"/>
          </p:nvPr>
        </p:nvSpPr>
        <p:spPr>
          <a:xfrm>
            <a:off x="1269876" y="260648"/>
            <a:ext cx="10360501" cy="803871"/>
          </a:xfrm>
        </p:spPr>
        <p:txBody>
          <a:bodyPr/>
          <a:lstStyle/>
          <a:p>
            <a:r>
              <a:rPr lang="pt-BR" dirty="0"/>
              <a:t>CRUD de Cliente – Editar Endereço de Cobrança</a:t>
            </a:r>
          </a:p>
        </p:txBody>
      </p:sp>
      <p:pic>
        <p:nvPicPr>
          <p:cNvPr id="5" name="Espaço Reservado para Conteúdo 4">
            <a:extLst>
              <a:ext uri="{FF2B5EF4-FFF2-40B4-BE49-F238E27FC236}">
                <a16:creationId xmlns:a16="http://schemas.microsoft.com/office/drawing/2014/main" id="{0DF8FEB7-0F16-4CB2-A1B8-AC631027E13B}"/>
              </a:ext>
            </a:extLst>
          </p:cNvPr>
          <p:cNvPicPr>
            <a:picLocks noGrp="1" noChangeAspect="1"/>
          </p:cNvPicPr>
          <p:nvPr>
            <p:ph idx="1"/>
          </p:nvPr>
        </p:nvPicPr>
        <p:blipFill>
          <a:blip r:embed="rId2"/>
          <a:stretch>
            <a:fillRect/>
          </a:stretch>
        </p:blipFill>
        <p:spPr>
          <a:xfrm>
            <a:off x="932826" y="1268036"/>
            <a:ext cx="10323171" cy="5355145"/>
          </a:xfrm>
        </p:spPr>
      </p:pic>
    </p:spTree>
    <p:extLst>
      <p:ext uri="{BB962C8B-B14F-4D97-AF65-F5344CB8AC3E}">
        <p14:creationId xmlns:p14="http://schemas.microsoft.com/office/powerpoint/2010/main" val="2940064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29E060-CDFC-4FF0-8CAB-CB2E78E866D3}"/>
              </a:ext>
            </a:extLst>
          </p:cNvPr>
          <p:cNvSpPr>
            <a:spLocks noGrp="1"/>
          </p:cNvSpPr>
          <p:nvPr>
            <p:ph type="title"/>
          </p:nvPr>
        </p:nvSpPr>
        <p:spPr>
          <a:xfrm>
            <a:off x="1197868" y="260648"/>
            <a:ext cx="10360501" cy="805904"/>
          </a:xfrm>
        </p:spPr>
        <p:txBody>
          <a:bodyPr/>
          <a:lstStyle/>
          <a:p>
            <a:r>
              <a:rPr lang="pt-BR" dirty="0"/>
              <a:t>CRUD de Cliente – Excluir Endereço de Cobrança</a:t>
            </a:r>
          </a:p>
        </p:txBody>
      </p:sp>
      <p:pic>
        <p:nvPicPr>
          <p:cNvPr id="5" name="Espaço Reservado para Conteúdo 4">
            <a:extLst>
              <a:ext uri="{FF2B5EF4-FFF2-40B4-BE49-F238E27FC236}">
                <a16:creationId xmlns:a16="http://schemas.microsoft.com/office/drawing/2014/main" id="{3EA95819-AA14-4F5B-BE1E-4ABA259281D4}"/>
              </a:ext>
            </a:extLst>
          </p:cNvPr>
          <p:cNvPicPr>
            <a:picLocks noGrp="1" noChangeAspect="1"/>
          </p:cNvPicPr>
          <p:nvPr>
            <p:ph idx="1"/>
          </p:nvPr>
        </p:nvPicPr>
        <p:blipFill>
          <a:blip r:embed="rId2"/>
          <a:stretch>
            <a:fillRect/>
          </a:stretch>
        </p:blipFill>
        <p:spPr>
          <a:xfrm>
            <a:off x="1145510" y="1150556"/>
            <a:ext cx="10465215" cy="5431556"/>
          </a:xfrm>
        </p:spPr>
      </p:pic>
    </p:spTree>
    <p:extLst>
      <p:ext uri="{BB962C8B-B14F-4D97-AF65-F5344CB8AC3E}">
        <p14:creationId xmlns:p14="http://schemas.microsoft.com/office/powerpoint/2010/main" val="40046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218884" y="262688"/>
            <a:ext cx="10360501" cy="1223963"/>
          </a:xfrm>
        </p:spPr>
        <p:txBody>
          <a:bodyPr rtlCol="0"/>
          <a:lstStyle/>
          <a:p>
            <a:pPr rtl="0"/>
            <a:r>
              <a:rPr lang="pt-BR" dirty="0"/>
              <a:t>Pessoas Envolvidas</a:t>
            </a:r>
            <a:endParaRPr lang="en-US" dirty="0"/>
          </a:p>
        </p:txBody>
      </p:sp>
      <p:sp>
        <p:nvSpPr>
          <p:cNvPr id="14" name="Espaço Reservado para Conteúdo 13"/>
          <p:cNvSpPr>
            <a:spLocks noGrp="1"/>
          </p:cNvSpPr>
          <p:nvPr>
            <p:ph idx="1"/>
          </p:nvPr>
        </p:nvSpPr>
        <p:spPr>
          <a:xfrm>
            <a:off x="1193075" y="1701797"/>
            <a:ext cx="10386310" cy="4881566"/>
          </a:xfrm>
        </p:spPr>
        <p:txBody>
          <a:bodyPr rtlCol="0">
            <a:normAutofit/>
          </a:bodyPr>
          <a:lstStyle/>
          <a:p>
            <a:pPr rtl="0"/>
            <a:r>
              <a:rPr lang="pt-BR" dirty="0"/>
              <a:t>Carlos Guimarães</a:t>
            </a:r>
          </a:p>
          <a:p>
            <a:pPr rtl="0"/>
            <a:r>
              <a:rPr lang="pt-BR" dirty="0"/>
              <a:t>Pedro Rocha</a:t>
            </a:r>
          </a:p>
          <a:p>
            <a:pPr marL="377886" lvl="1" indent="0">
              <a:buNone/>
            </a:pPr>
            <a:endParaRPr lang="pt-BR" dirty="0"/>
          </a:p>
        </p:txBody>
      </p:sp>
    </p:spTree>
    <p:extLst>
      <p:ext uri="{BB962C8B-B14F-4D97-AF65-F5344CB8AC3E}">
        <p14:creationId xmlns:p14="http://schemas.microsoft.com/office/powerpoint/2010/main" val="315225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CCD7EC-1A13-491F-82B9-8F794A15561F}"/>
              </a:ext>
            </a:extLst>
          </p:cNvPr>
          <p:cNvSpPr>
            <a:spLocks noGrp="1"/>
          </p:cNvSpPr>
          <p:nvPr>
            <p:ph type="title"/>
          </p:nvPr>
        </p:nvSpPr>
        <p:spPr>
          <a:xfrm>
            <a:off x="1183137" y="267692"/>
            <a:ext cx="10360501" cy="733896"/>
          </a:xfrm>
        </p:spPr>
        <p:txBody>
          <a:bodyPr/>
          <a:lstStyle/>
          <a:p>
            <a:r>
              <a:rPr lang="pt-BR" dirty="0"/>
              <a:t>CRUD de Cliente – Listagem de Endereços de Entrega</a:t>
            </a:r>
          </a:p>
        </p:txBody>
      </p:sp>
      <p:pic>
        <p:nvPicPr>
          <p:cNvPr id="5" name="Espaço Reservado para Conteúdo 4">
            <a:extLst>
              <a:ext uri="{FF2B5EF4-FFF2-40B4-BE49-F238E27FC236}">
                <a16:creationId xmlns:a16="http://schemas.microsoft.com/office/drawing/2014/main" id="{A4C00D73-D030-4F94-AEC0-CB0BB55B2B58}"/>
              </a:ext>
            </a:extLst>
          </p:cNvPr>
          <p:cNvPicPr>
            <a:picLocks noGrp="1" noChangeAspect="1"/>
          </p:cNvPicPr>
          <p:nvPr>
            <p:ph idx="1"/>
          </p:nvPr>
        </p:nvPicPr>
        <p:blipFill>
          <a:blip r:embed="rId2"/>
          <a:stretch>
            <a:fillRect/>
          </a:stretch>
        </p:blipFill>
        <p:spPr>
          <a:xfrm>
            <a:off x="1131964" y="1052736"/>
            <a:ext cx="10462845" cy="5435775"/>
          </a:xfrm>
        </p:spPr>
      </p:pic>
    </p:spTree>
    <p:extLst>
      <p:ext uri="{BB962C8B-B14F-4D97-AF65-F5344CB8AC3E}">
        <p14:creationId xmlns:p14="http://schemas.microsoft.com/office/powerpoint/2010/main" val="2446359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428A81-5356-400A-A9B8-34CC546EDD0D}"/>
              </a:ext>
            </a:extLst>
          </p:cNvPr>
          <p:cNvSpPr>
            <a:spLocks noGrp="1"/>
          </p:cNvSpPr>
          <p:nvPr>
            <p:ph type="title"/>
          </p:nvPr>
        </p:nvSpPr>
        <p:spPr>
          <a:xfrm>
            <a:off x="1269876" y="260648"/>
            <a:ext cx="10360501" cy="805904"/>
          </a:xfrm>
        </p:spPr>
        <p:txBody>
          <a:bodyPr/>
          <a:lstStyle/>
          <a:p>
            <a:r>
              <a:rPr lang="pt-BR" dirty="0"/>
              <a:t>CRUD de Cliente – Adicionar Endereço de Entrega</a:t>
            </a:r>
          </a:p>
        </p:txBody>
      </p:sp>
      <p:pic>
        <p:nvPicPr>
          <p:cNvPr id="5" name="Espaço Reservado para Conteúdo 4">
            <a:extLst>
              <a:ext uri="{FF2B5EF4-FFF2-40B4-BE49-F238E27FC236}">
                <a16:creationId xmlns:a16="http://schemas.microsoft.com/office/drawing/2014/main" id="{19A8F340-CC09-45DE-BF44-48932F3BA3B8}"/>
              </a:ext>
            </a:extLst>
          </p:cNvPr>
          <p:cNvPicPr>
            <a:picLocks noGrp="1" noChangeAspect="1"/>
          </p:cNvPicPr>
          <p:nvPr>
            <p:ph idx="1"/>
          </p:nvPr>
        </p:nvPicPr>
        <p:blipFill>
          <a:blip r:embed="rId2"/>
          <a:stretch>
            <a:fillRect/>
          </a:stretch>
        </p:blipFill>
        <p:spPr>
          <a:xfrm>
            <a:off x="768918" y="1052736"/>
            <a:ext cx="10650987" cy="5544616"/>
          </a:xfrm>
        </p:spPr>
      </p:pic>
    </p:spTree>
    <p:extLst>
      <p:ext uri="{BB962C8B-B14F-4D97-AF65-F5344CB8AC3E}">
        <p14:creationId xmlns:p14="http://schemas.microsoft.com/office/powerpoint/2010/main" val="536874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C3C7D2-5009-46CB-BE92-7E01A5384609}"/>
              </a:ext>
            </a:extLst>
          </p:cNvPr>
          <p:cNvSpPr>
            <a:spLocks noGrp="1"/>
          </p:cNvSpPr>
          <p:nvPr>
            <p:ph type="title"/>
          </p:nvPr>
        </p:nvSpPr>
        <p:spPr>
          <a:xfrm>
            <a:off x="1195064" y="259505"/>
            <a:ext cx="10360501" cy="661888"/>
          </a:xfrm>
        </p:spPr>
        <p:txBody>
          <a:bodyPr/>
          <a:lstStyle/>
          <a:p>
            <a:r>
              <a:rPr lang="pt-BR" dirty="0"/>
              <a:t>CRUD de Cliente – Editar Endereço de Entrega</a:t>
            </a:r>
          </a:p>
        </p:txBody>
      </p:sp>
      <p:pic>
        <p:nvPicPr>
          <p:cNvPr id="5" name="Espaço Reservado para Conteúdo 4">
            <a:extLst>
              <a:ext uri="{FF2B5EF4-FFF2-40B4-BE49-F238E27FC236}">
                <a16:creationId xmlns:a16="http://schemas.microsoft.com/office/drawing/2014/main" id="{A4A4E726-7F3D-486B-A32C-18FC344D7530}"/>
              </a:ext>
            </a:extLst>
          </p:cNvPr>
          <p:cNvPicPr>
            <a:picLocks noGrp="1" noChangeAspect="1"/>
          </p:cNvPicPr>
          <p:nvPr>
            <p:ph idx="1"/>
          </p:nvPr>
        </p:nvPicPr>
        <p:blipFill>
          <a:blip r:embed="rId2"/>
          <a:stretch>
            <a:fillRect/>
          </a:stretch>
        </p:blipFill>
        <p:spPr>
          <a:xfrm>
            <a:off x="616083" y="980728"/>
            <a:ext cx="10944061" cy="5688632"/>
          </a:xfrm>
        </p:spPr>
      </p:pic>
    </p:spTree>
    <p:extLst>
      <p:ext uri="{BB962C8B-B14F-4D97-AF65-F5344CB8AC3E}">
        <p14:creationId xmlns:p14="http://schemas.microsoft.com/office/powerpoint/2010/main" val="772875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328AE8-DBF4-48EB-9BBA-C01509F9179C}"/>
              </a:ext>
            </a:extLst>
          </p:cNvPr>
          <p:cNvSpPr>
            <a:spLocks noGrp="1"/>
          </p:cNvSpPr>
          <p:nvPr>
            <p:ph type="title"/>
          </p:nvPr>
        </p:nvSpPr>
        <p:spPr>
          <a:xfrm>
            <a:off x="1269876" y="332656"/>
            <a:ext cx="10360501" cy="805904"/>
          </a:xfrm>
        </p:spPr>
        <p:txBody>
          <a:bodyPr/>
          <a:lstStyle/>
          <a:p>
            <a:r>
              <a:rPr lang="pt-BR" dirty="0"/>
              <a:t>CRUD de Cliente – Excluir Endereço de Entrega</a:t>
            </a:r>
          </a:p>
        </p:txBody>
      </p:sp>
      <p:pic>
        <p:nvPicPr>
          <p:cNvPr id="5" name="Espaço Reservado para Conteúdo 4">
            <a:extLst>
              <a:ext uri="{FF2B5EF4-FFF2-40B4-BE49-F238E27FC236}">
                <a16:creationId xmlns:a16="http://schemas.microsoft.com/office/drawing/2014/main" id="{115DD2E1-B9E2-45E3-9DF2-5E2650EF52DE}"/>
              </a:ext>
            </a:extLst>
          </p:cNvPr>
          <p:cNvPicPr>
            <a:picLocks noGrp="1" noChangeAspect="1"/>
          </p:cNvPicPr>
          <p:nvPr>
            <p:ph idx="1"/>
          </p:nvPr>
        </p:nvPicPr>
        <p:blipFill>
          <a:blip r:embed="rId2"/>
          <a:stretch>
            <a:fillRect/>
          </a:stretch>
        </p:blipFill>
        <p:spPr>
          <a:xfrm>
            <a:off x="693812" y="1052736"/>
            <a:ext cx="10801200" cy="5631251"/>
          </a:xfrm>
        </p:spPr>
      </p:pic>
    </p:spTree>
    <p:extLst>
      <p:ext uri="{BB962C8B-B14F-4D97-AF65-F5344CB8AC3E}">
        <p14:creationId xmlns:p14="http://schemas.microsoft.com/office/powerpoint/2010/main" val="340006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57092F-4124-4865-ADFB-1AFB9543E822}"/>
              </a:ext>
            </a:extLst>
          </p:cNvPr>
          <p:cNvSpPr>
            <a:spLocks noGrp="1"/>
          </p:cNvSpPr>
          <p:nvPr>
            <p:ph type="title"/>
          </p:nvPr>
        </p:nvSpPr>
        <p:spPr>
          <a:xfrm>
            <a:off x="1240602" y="260648"/>
            <a:ext cx="10360501" cy="805904"/>
          </a:xfrm>
        </p:spPr>
        <p:txBody>
          <a:bodyPr/>
          <a:lstStyle/>
          <a:p>
            <a:r>
              <a:rPr lang="pt-BR" dirty="0"/>
              <a:t>CRUD de Cliente – Listagem de Cartões de Crédito</a:t>
            </a:r>
          </a:p>
        </p:txBody>
      </p:sp>
      <p:pic>
        <p:nvPicPr>
          <p:cNvPr id="5" name="Espaço Reservado para Conteúdo 4">
            <a:extLst>
              <a:ext uri="{FF2B5EF4-FFF2-40B4-BE49-F238E27FC236}">
                <a16:creationId xmlns:a16="http://schemas.microsoft.com/office/drawing/2014/main" id="{A64FB68D-97D4-4349-9A3D-17403A098978}"/>
              </a:ext>
            </a:extLst>
          </p:cNvPr>
          <p:cNvPicPr>
            <a:picLocks noGrp="1" noChangeAspect="1"/>
          </p:cNvPicPr>
          <p:nvPr>
            <p:ph idx="1"/>
          </p:nvPr>
        </p:nvPicPr>
        <p:blipFill>
          <a:blip r:embed="rId2"/>
          <a:stretch>
            <a:fillRect/>
          </a:stretch>
        </p:blipFill>
        <p:spPr>
          <a:xfrm>
            <a:off x="737423" y="1080683"/>
            <a:ext cx="10713977" cy="5594148"/>
          </a:xfrm>
        </p:spPr>
      </p:pic>
    </p:spTree>
    <p:extLst>
      <p:ext uri="{BB962C8B-B14F-4D97-AF65-F5344CB8AC3E}">
        <p14:creationId xmlns:p14="http://schemas.microsoft.com/office/powerpoint/2010/main" val="363690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E0AD61-BDC1-41A6-A8C7-00123A154183}"/>
              </a:ext>
            </a:extLst>
          </p:cNvPr>
          <p:cNvSpPr>
            <a:spLocks noGrp="1"/>
          </p:cNvSpPr>
          <p:nvPr>
            <p:ph type="title"/>
          </p:nvPr>
        </p:nvSpPr>
        <p:spPr>
          <a:xfrm>
            <a:off x="1269876" y="260648"/>
            <a:ext cx="10360501" cy="877912"/>
          </a:xfrm>
        </p:spPr>
        <p:txBody>
          <a:bodyPr/>
          <a:lstStyle/>
          <a:p>
            <a:r>
              <a:rPr lang="pt-BR" dirty="0"/>
              <a:t>CRUD de Cliente – Adicionar Cartão de Crédito</a:t>
            </a:r>
          </a:p>
        </p:txBody>
      </p:sp>
      <p:pic>
        <p:nvPicPr>
          <p:cNvPr id="5" name="Espaço Reservado para Conteúdo 4">
            <a:extLst>
              <a:ext uri="{FF2B5EF4-FFF2-40B4-BE49-F238E27FC236}">
                <a16:creationId xmlns:a16="http://schemas.microsoft.com/office/drawing/2014/main" id="{DC892B5A-7889-4A40-871D-B8F475F278BA}"/>
              </a:ext>
            </a:extLst>
          </p:cNvPr>
          <p:cNvPicPr>
            <a:picLocks noGrp="1" noChangeAspect="1"/>
          </p:cNvPicPr>
          <p:nvPr>
            <p:ph idx="1"/>
          </p:nvPr>
        </p:nvPicPr>
        <p:blipFill>
          <a:blip r:embed="rId2"/>
          <a:stretch>
            <a:fillRect/>
          </a:stretch>
        </p:blipFill>
        <p:spPr>
          <a:xfrm>
            <a:off x="1073703" y="1138560"/>
            <a:ext cx="10752845" cy="5589240"/>
          </a:xfrm>
        </p:spPr>
      </p:pic>
    </p:spTree>
    <p:extLst>
      <p:ext uri="{BB962C8B-B14F-4D97-AF65-F5344CB8AC3E}">
        <p14:creationId xmlns:p14="http://schemas.microsoft.com/office/powerpoint/2010/main" val="27448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2B1338-27F9-4273-A88D-2C81894532BB}"/>
              </a:ext>
            </a:extLst>
          </p:cNvPr>
          <p:cNvSpPr>
            <a:spLocks noGrp="1"/>
          </p:cNvSpPr>
          <p:nvPr>
            <p:ph type="title"/>
          </p:nvPr>
        </p:nvSpPr>
        <p:spPr>
          <a:xfrm>
            <a:off x="1269876" y="274637"/>
            <a:ext cx="10360501" cy="805904"/>
          </a:xfrm>
        </p:spPr>
        <p:txBody>
          <a:bodyPr/>
          <a:lstStyle/>
          <a:p>
            <a:r>
              <a:rPr lang="pt-BR" dirty="0"/>
              <a:t>CRUD de Cliente – Editar Cartão de Crédito</a:t>
            </a:r>
          </a:p>
        </p:txBody>
      </p:sp>
      <p:pic>
        <p:nvPicPr>
          <p:cNvPr id="5" name="Espaço Reservado para Conteúdo 4">
            <a:extLst>
              <a:ext uri="{FF2B5EF4-FFF2-40B4-BE49-F238E27FC236}">
                <a16:creationId xmlns:a16="http://schemas.microsoft.com/office/drawing/2014/main" id="{6A4A6522-65F8-4F4D-84AB-FCEA897AC644}"/>
              </a:ext>
            </a:extLst>
          </p:cNvPr>
          <p:cNvPicPr>
            <a:picLocks noGrp="1" noChangeAspect="1"/>
          </p:cNvPicPr>
          <p:nvPr>
            <p:ph idx="1"/>
          </p:nvPr>
        </p:nvPicPr>
        <p:blipFill>
          <a:blip r:embed="rId2"/>
          <a:stretch>
            <a:fillRect/>
          </a:stretch>
        </p:blipFill>
        <p:spPr>
          <a:xfrm>
            <a:off x="1053852" y="1104355"/>
            <a:ext cx="10789313" cy="5616624"/>
          </a:xfrm>
        </p:spPr>
      </p:pic>
    </p:spTree>
    <p:extLst>
      <p:ext uri="{BB962C8B-B14F-4D97-AF65-F5344CB8AC3E}">
        <p14:creationId xmlns:p14="http://schemas.microsoft.com/office/powerpoint/2010/main" val="1247623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80A8BC-D64F-43F1-B549-58BA875CB646}"/>
              </a:ext>
            </a:extLst>
          </p:cNvPr>
          <p:cNvSpPr>
            <a:spLocks noGrp="1"/>
          </p:cNvSpPr>
          <p:nvPr>
            <p:ph type="title"/>
          </p:nvPr>
        </p:nvSpPr>
        <p:spPr>
          <a:xfrm>
            <a:off x="1269876" y="188640"/>
            <a:ext cx="10360501" cy="805904"/>
          </a:xfrm>
        </p:spPr>
        <p:txBody>
          <a:bodyPr/>
          <a:lstStyle/>
          <a:p>
            <a:r>
              <a:rPr lang="pt-BR" dirty="0"/>
              <a:t>CRUD de Cliente – Excluir Cartão de Crédito</a:t>
            </a:r>
          </a:p>
        </p:txBody>
      </p:sp>
      <p:pic>
        <p:nvPicPr>
          <p:cNvPr id="7" name="Espaço Reservado para Conteúdo 6">
            <a:extLst>
              <a:ext uri="{FF2B5EF4-FFF2-40B4-BE49-F238E27FC236}">
                <a16:creationId xmlns:a16="http://schemas.microsoft.com/office/drawing/2014/main" id="{068BE5FF-929A-41C0-A883-CEC12BF8E472}"/>
              </a:ext>
            </a:extLst>
          </p:cNvPr>
          <p:cNvPicPr>
            <a:picLocks noGrp="1" noChangeAspect="1"/>
          </p:cNvPicPr>
          <p:nvPr>
            <p:ph idx="1"/>
          </p:nvPr>
        </p:nvPicPr>
        <p:blipFill>
          <a:blip r:embed="rId2"/>
          <a:stretch>
            <a:fillRect/>
          </a:stretch>
        </p:blipFill>
        <p:spPr>
          <a:xfrm>
            <a:off x="699756" y="994544"/>
            <a:ext cx="10789312" cy="5616624"/>
          </a:xfrm>
        </p:spPr>
      </p:pic>
    </p:spTree>
    <p:extLst>
      <p:ext uri="{BB962C8B-B14F-4D97-AF65-F5344CB8AC3E}">
        <p14:creationId xmlns:p14="http://schemas.microsoft.com/office/powerpoint/2010/main" val="100808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21FA5B-B330-4BE5-AF53-B428E5BD2AB7}"/>
              </a:ext>
            </a:extLst>
          </p:cNvPr>
          <p:cNvSpPr>
            <a:spLocks noGrp="1"/>
          </p:cNvSpPr>
          <p:nvPr>
            <p:ph type="title"/>
          </p:nvPr>
        </p:nvSpPr>
        <p:spPr>
          <a:xfrm>
            <a:off x="1269876" y="260648"/>
            <a:ext cx="10360501" cy="733896"/>
          </a:xfrm>
        </p:spPr>
        <p:txBody>
          <a:bodyPr/>
          <a:lstStyle/>
          <a:p>
            <a:r>
              <a:rPr lang="pt-BR" dirty="0"/>
              <a:t>CRUD de Cliente – Listagem de Clientes</a:t>
            </a:r>
          </a:p>
        </p:txBody>
      </p:sp>
      <p:pic>
        <p:nvPicPr>
          <p:cNvPr id="5" name="Espaço Reservado para Conteúdo 4">
            <a:extLst>
              <a:ext uri="{FF2B5EF4-FFF2-40B4-BE49-F238E27FC236}">
                <a16:creationId xmlns:a16="http://schemas.microsoft.com/office/drawing/2014/main" id="{EC32BA81-6241-43EA-B222-0118E79CD639}"/>
              </a:ext>
            </a:extLst>
          </p:cNvPr>
          <p:cNvPicPr>
            <a:picLocks noGrp="1" noChangeAspect="1"/>
          </p:cNvPicPr>
          <p:nvPr>
            <p:ph idx="1"/>
          </p:nvPr>
        </p:nvPicPr>
        <p:blipFill>
          <a:blip r:embed="rId2"/>
          <a:stretch>
            <a:fillRect/>
          </a:stretch>
        </p:blipFill>
        <p:spPr>
          <a:xfrm>
            <a:off x="691647" y="1052736"/>
            <a:ext cx="10805529" cy="5616624"/>
          </a:xfrm>
        </p:spPr>
      </p:pic>
    </p:spTree>
    <p:extLst>
      <p:ext uri="{BB962C8B-B14F-4D97-AF65-F5344CB8AC3E}">
        <p14:creationId xmlns:p14="http://schemas.microsoft.com/office/powerpoint/2010/main" val="3784824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DFE9C6-67C9-4DF3-AFD0-B17E3937F91C}"/>
              </a:ext>
            </a:extLst>
          </p:cNvPr>
          <p:cNvSpPr>
            <a:spLocks noGrp="1"/>
          </p:cNvSpPr>
          <p:nvPr>
            <p:ph type="title"/>
          </p:nvPr>
        </p:nvSpPr>
        <p:spPr>
          <a:xfrm>
            <a:off x="1269876" y="116632"/>
            <a:ext cx="10360501" cy="877912"/>
          </a:xfrm>
        </p:spPr>
        <p:txBody>
          <a:bodyPr/>
          <a:lstStyle/>
          <a:p>
            <a:r>
              <a:rPr lang="pt-BR" dirty="0"/>
              <a:t>CRUD de Cliente – Detalhe do Cliente</a:t>
            </a:r>
          </a:p>
        </p:txBody>
      </p:sp>
      <p:pic>
        <p:nvPicPr>
          <p:cNvPr id="5" name="Espaço Reservado para Conteúdo 4">
            <a:extLst>
              <a:ext uri="{FF2B5EF4-FFF2-40B4-BE49-F238E27FC236}">
                <a16:creationId xmlns:a16="http://schemas.microsoft.com/office/drawing/2014/main" id="{91ED9B77-B75B-4645-9732-4DAC1AA18720}"/>
              </a:ext>
            </a:extLst>
          </p:cNvPr>
          <p:cNvPicPr>
            <a:picLocks noGrp="1" noChangeAspect="1"/>
          </p:cNvPicPr>
          <p:nvPr>
            <p:ph idx="1"/>
          </p:nvPr>
        </p:nvPicPr>
        <p:blipFill>
          <a:blip r:embed="rId2"/>
          <a:stretch>
            <a:fillRect/>
          </a:stretch>
        </p:blipFill>
        <p:spPr>
          <a:xfrm>
            <a:off x="981844" y="908720"/>
            <a:ext cx="10927637" cy="5688632"/>
          </a:xfrm>
        </p:spPr>
      </p:pic>
    </p:spTree>
    <p:extLst>
      <p:ext uri="{BB962C8B-B14F-4D97-AF65-F5344CB8AC3E}">
        <p14:creationId xmlns:p14="http://schemas.microsoft.com/office/powerpoint/2010/main" val="239986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Tema</a:t>
            </a:r>
            <a:endParaRPr lang="en-US" dirty="0"/>
          </a:p>
        </p:txBody>
      </p:sp>
      <p:sp>
        <p:nvSpPr>
          <p:cNvPr id="14" name="Espaço Reservado para Conteúdo 13"/>
          <p:cNvSpPr>
            <a:spLocks noGrp="1"/>
          </p:cNvSpPr>
          <p:nvPr>
            <p:ph idx="1"/>
          </p:nvPr>
        </p:nvSpPr>
        <p:spPr>
          <a:xfrm>
            <a:off x="1218883" y="1701797"/>
            <a:ext cx="10360501" cy="4881566"/>
          </a:xfrm>
        </p:spPr>
        <p:txBody>
          <a:bodyPr rtlCol="0">
            <a:normAutofit/>
          </a:bodyPr>
          <a:lstStyle/>
          <a:p>
            <a:pPr rtl="0"/>
            <a:r>
              <a:rPr lang="pt-BR" dirty="0"/>
              <a:t>TocBooks</a:t>
            </a:r>
          </a:p>
          <a:p>
            <a:pPr marL="377886" lvl="1" indent="0">
              <a:buNone/>
            </a:pPr>
            <a:endParaRPr lang="pt-BR" dirty="0"/>
          </a:p>
          <a:p>
            <a:pPr rtl="0"/>
            <a:r>
              <a:rPr lang="pt-BR" dirty="0"/>
              <a:t>Um ecommerce de Livros para levar cultura e conhecimento através da internet</a:t>
            </a:r>
          </a:p>
          <a:p>
            <a:pPr lvl="1"/>
            <a:r>
              <a:rPr lang="pt-BR" dirty="0"/>
              <a:t>Livros Acadêmicos</a:t>
            </a:r>
          </a:p>
          <a:p>
            <a:pPr lvl="1"/>
            <a:r>
              <a:rPr lang="pt-BR" dirty="0"/>
              <a:t>Literatura Recreativa</a:t>
            </a:r>
          </a:p>
          <a:p>
            <a:pPr rtl="0"/>
            <a:endParaRPr lang="pt-BR" dirty="0"/>
          </a:p>
        </p:txBody>
      </p:sp>
    </p:spTree>
    <p:extLst>
      <p:ext uri="{BB962C8B-B14F-4D97-AF65-F5344CB8AC3E}">
        <p14:creationId xmlns:p14="http://schemas.microsoft.com/office/powerpoint/2010/main" val="3913035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DE64DB-8F41-4DBB-AC0C-8468D4B57ADB}"/>
              </a:ext>
            </a:extLst>
          </p:cNvPr>
          <p:cNvSpPr>
            <a:spLocks noGrp="1"/>
          </p:cNvSpPr>
          <p:nvPr>
            <p:ph type="title"/>
          </p:nvPr>
        </p:nvSpPr>
        <p:spPr>
          <a:xfrm>
            <a:off x="1197868" y="188640"/>
            <a:ext cx="10360501" cy="949920"/>
          </a:xfrm>
        </p:spPr>
        <p:txBody>
          <a:bodyPr>
            <a:normAutofit/>
          </a:bodyPr>
          <a:lstStyle/>
          <a:p>
            <a:r>
              <a:rPr lang="pt-BR" dirty="0"/>
              <a:t>CRUD de Cliente – Inativação de Cliente</a:t>
            </a:r>
          </a:p>
        </p:txBody>
      </p:sp>
      <p:pic>
        <p:nvPicPr>
          <p:cNvPr id="5" name="Espaço Reservado para Conteúdo 4">
            <a:extLst>
              <a:ext uri="{FF2B5EF4-FFF2-40B4-BE49-F238E27FC236}">
                <a16:creationId xmlns:a16="http://schemas.microsoft.com/office/drawing/2014/main" id="{8B7C8C85-396B-4EBF-8244-842E61419D5A}"/>
              </a:ext>
            </a:extLst>
          </p:cNvPr>
          <p:cNvPicPr>
            <a:picLocks noGrp="1" noChangeAspect="1"/>
          </p:cNvPicPr>
          <p:nvPr>
            <p:ph idx="1"/>
          </p:nvPr>
        </p:nvPicPr>
        <p:blipFill>
          <a:blip r:embed="rId2"/>
          <a:stretch>
            <a:fillRect/>
          </a:stretch>
        </p:blipFill>
        <p:spPr>
          <a:xfrm>
            <a:off x="718404" y="1124744"/>
            <a:ext cx="10752015" cy="5602808"/>
          </a:xfrm>
        </p:spPr>
      </p:pic>
    </p:spTree>
    <p:extLst>
      <p:ext uri="{BB962C8B-B14F-4D97-AF65-F5344CB8AC3E}">
        <p14:creationId xmlns:p14="http://schemas.microsoft.com/office/powerpoint/2010/main" val="2779895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85A778-4787-466B-96C1-84E6031AED7C}"/>
              </a:ext>
            </a:extLst>
          </p:cNvPr>
          <p:cNvSpPr>
            <a:spLocks noGrp="1"/>
          </p:cNvSpPr>
          <p:nvPr>
            <p:ph type="title"/>
          </p:nvPr>
        </p:nvSpPr>
        <p:spPr>
          <a:xfrm>
            <a:off x="1197868" y="2221845"/>
            <a:ext cx="4515489" cy="1223963"/>
          </a:xfrm>
        </p:spPr>
        <p:txBody>
          <a:bodyPr/>
          <a:lstStyle/>
          <a:p>
            <a:r>
              <a:rPr lang="pt-BR" dirty="0"/>
              <a:t>Estrutura do Projeto</a:t>
            </a:r>
          </a:p>
        </p:txBody>
      </p:sp>
      <p:pic>
        <p:nvPicPr>
          <p:cNvPr id="5" name="Espaço Reservado para Conteúdo 4">
            <a:extLst>
              <a:ext uri="{FF2B5EF4-FFF2-40B4-BE49-F238E27FC236}">
                <a16:creationId xmlns:a16="http://schemas.microsoft.com/office/drawing/2014/main" id="{E6BE36CD-AA42-4D75-A59A-9FBAD6A495C0}"/>
              </a:ext>
            </a:extLst>
          </p:cNvPr>
          <p:cNvPicPr>
            <a:picLocks noGrp="1" noChangeAspect="1"/>
          </p:cNvPicPr>
          <p:nvPr>
            <p:ph idx="1"/>
          </p:nvPr>
        </p:nvPicPr>
        <p:blipFill>
          <a:blip r:embed="rId2"/>
          <a:stretch>
            <a:fillRect/>
          </a:stretch>
        </p:blipFill>
        <p:spPr>
          <a:xfrm>
            <a:off x="6382444" y="38347"/>
            <a:ext cx="4392488" cy="6819653"/>
          </a:xfrm>
        </p:spPr>
      </p:pic>
    </p:spTree>
    <p:extLst>
      <p:ext uri="{BB962C8B-B14F-4D97-AF65-F5344CB8AC3E}">
        <p14:creationId xmlns:p14="http://schemas.microsoft.com/office/powerpoint/2010/main" val="349515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D73E38-CF5D-4BF0-94AB-D6353F14260A}"/>
              </a:ext>
            </a:extLst>
          </p:cNvPr>
          <p:cNvSpPr>
            <a:spLocks noGrp="1"/>
          </p:cNvSpPr>
          <p:nvPr>
            <p:ph type="title"/>
          </p:nvPr>
        </p:nvSpPr>
        <p:spPr>
          <a:xfrm>
            <a:off x="1218882" y="0"/>
            <a:ext cx="10360501" cy="764531"/>
          </a:xfrm>
        </p:spPr>
        <p:txBody>
          <a:bodyPr/>
          <a:lstStyle/>
          <a:p>
            <a:r>
              <a:rPr lang="pt-BR" dirty="0"/>
              <a:t>Objeto</a:t>
            </a:r>
          </a:p>
        </p:txBody>
      </p:sp>
      <p:sp>
        <p:nvSpPr>
          <p:cNvPr id="3" name="Espaço Reservado para Conteúdo 2">
            <a:extLst>
              <a:ext uri="{FF2B5EF4-FFF2-40B4-BE49-F238E27FC236}">
                <a16:creationId xmlns:a16="http://schemas.microsoft.com/office/drawing/2014/main" id="{CF5D8FB4-BFC9-466C-BA66-12625DEF29BE}"/>
              </a:ext>
            </a:extLst>
          </p:cNvPr>
          <p:cNvSpPr>
            <a:spLocks noGrp="1"/>
          </p:cNvSpPr>
          <p:nvPr>
            <p:ph idx="1"/>
          </p:nvPr>
        </p:nvSpPr>
        <p:spPr>
          <a:xfrm>
            <a:off x="621803" y="836712"/>
            <a:ext cx="10957580" cy="4462272"/>
          </a:xfrm>
        </p:spPr>
        <p:txBody>
          <a:bodyPr>
            <a:normAutofit/>
          </a:bodyPr>
          <a:lstStyle/>
          <a:p>
            <a:r>
              <a:rPr lang="pt-BR" dirty="0"/>
              <a:t>1.	Objetivo</a:t>
            </a:r>
          </a:p>
          <a:p>
            <a:r>
              <a:rPr lang="pt-BR" dirty="0"/>
              <a:t>Este documento trata principalmente da documentação das necessidades de negócios, da justificativa do projeto, do entendimento atual das necessidades do cliente e descreve resumidamente o novo produto, serviço ou resultado que deve satisfazer esses requisitos.</a:t>
            </a:r>
          </a:p>
          <a:p>
            <a:r>
              <a:rPr lang="pt-BR" dirty="0"/>
              <a:t>Tem o objetivo de alinhar as expectativas dos interessados para formalizar o início do projeto. Apresentar uma visão arquitetural do sistema de </a:t>
            </a:r>
            <a:r>
              <a:rPr lang="pt-BR" dirty="0" err="1"/>
              <a:t>Ecommerce</a:t>
            </a:r>
            <a:r>
              <a:rPr lang="pt-BR" dirty="0"/>
              <a:t> </a:t>
            </a:r>
            <a:r>
              <a:rPr lang="pt-BR" dirty="0" err="1"/>
              <a:t>ToCBooks</a:t>
            </a:r>
            <a:r>
              <a:rPr lang="pt-BR" dirty="0"/>
              <a:t>. O intuito é salientar diferentes aspectos deste produto, obtidos a partir de decisões arquiteturais realizada.</a:t>
            </a:r>
          </a:p>
          <a:p>
            <a:endParaRPr lang="pt-BR" dirty="0"/>
          </a:p>
        </p:txBody>
      </p:sp>
    </p:spTree>
    <p:extLst>
      <p:ext uri="{BB962C8B-B14F-4D97-AF65-F5344CB8AC3E}">
        <p14:creationId xmlns:p14="http://schemas.microsoft.com/office/powerpoint/2010/main" val="1155027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FE8AC71-3803-49CB-A38C-461D83E72409}"/>
              </a:ext>
            </a:extLst>
          </p:cNvPr>
          <p:cNvSpPr>
            <a:spLocks noGrp="1"/>
          </p:cNvSpPr>
          <p:nvPr>
            <p:ph idx="1"/>
          </p:nvPr>
        </p:nvSpPr>
        <p:spPr>
          <a:xfrm>
            <a:off x="1218883" y="188640"/>
            <a:ext cx="10360501" cy="6480720"/>
          </a:xfrm>
        </p:spPr>
        <p:txBody>
          <a:bodyPr/>
          <a:lstStyle/>
          <a:p>
            <a:r>
              <a:rPr lang="pt-BR" dirty="0"/>
              <a:t>1.1.	Escopo</a:t>
            </a:r>
          </a:p>
          <a:p>
            <a:r>
              <a:rPr lang="pt-BR" dirty="0"/>
              <a:t>O escopo deste documento trata do desenvolvimento de um sistema de </a:t>
            </a:r>
            <a:r>
              <a:rPr lang="pt-BR" dirty="0" err="1"/>
              <a:t>Ecommerce</a:t>
            </a:r>
            <a:r>
              <a:rPr lang="pt-BR" dirty="0"/>
              <a:t> que atenda todas as necessidades presentes em um fluxo de venda, abrangendo gerenciamento de entrega de livros, troca,  recebimento de </a:t>
            </a:r>
            <a:r>
              <a:rPr lang="pt-BR" dirty="0" err="1"/>
              <a:t>pagmamentos</a:t>
            </a:r>
            <a:r>
              <a:rPr lang="pt-BR" dirty="0"/>
              <a:t> e cadastro de livros a serem vendidos.</a:t>
            </a:r>
          </a:p>
          <a:p>
            <a:r>
              <a:rPr lang="pt-BR" dirty="0"/>
              <a:t>O escopo deste documento é documentar as partes significativas do ponto de vista da arquitetura do modelo de design, como sua divisão em subsistemas e pacotes. Além disso, mostra sua divisão em classes e utilitários de classe.</a:t>
            </a:r>
          </a:p>
          <a:p>
            <a:endParaRPr lang="pt-BR" dirty="0"/>
          </a:p>
        </p:txBody>
      </p:sp>
    </p:spTree>
    <p:extLst>
      <p:ext uri="{BB962C8B-B14F-4D97-AF65-F5344CB8AC3E}">
        <p14:creationId xmlns:p14="http://schemas.microsoft.com/office/powerpoint/2010/main" val="858946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A3542EA-8E4A-4952-94EF-52C834CFA0B6}"/>
              </a:ext>
            </a:extLst>
          </p:cNvPr>
          <p:cNvSpPr>
            <a:spLocks noGrp="1"/>
          </p:cNvSpPr>
          <p:nvPr>
            <p:ph idx="1"/>
          </p:nvPr>
        </p:nvSpPr>
        <p:spPr>
          <a:xfrm>
            <a:off x="1218883" y="188640"/>
            <a:ext cx="10360501" cy="6408712"/>
          </a:xfrm>
        </p:spPr>
        <p:txBody>
          <a:bodyPr>
            <a:normAutofit lnSpcReduction="10000"/>
          </a:bodyPr>
          <a:lstStyle/>
          <a:p>
            <a:r>
              <a:rPr lang="pt-BR" dirty="0"/>
              <a:t>1.2.	Referências</a:t>
            </a:r>
          </a:p>
          <a:p>
            <a:r>
              <a:rPr lang="pt-BR" dirty="0"/>
              <a:t>Listar documentos relacionados a este documento de visão. Podem ser tanto documentos que foram utilizados para confeccionar este documento ou fazem parte deste documento, como documentos que estendem este documento.</a:t>
            </a:r>
          </a:p>
          <a:p>
            <a:r>
              <a:rPr lang="pt-BR" dirty="0"/>
              <a:t>Para a construção deste documento foram utilizadas as seguintes referências:</a:t>
            </a:r>
          </a:p>
          <a:p>
            <a:r>
              <a:rPr lang="pt-BR" dirty="0"/>
              <a:t>Reuniões informais entre o grupo </a:t>
            </a:r>
            <a:r>
              <a:rPr lang="pt-BR" dirty="0" err="1"/>
              <a:t>xyz</a:t>
            </a:r>
            <a:r>
              <a:rPr lang="pt-BR" dirty="0"/>
              <a:t> e Fatec – Mogi das Cruzes.</a:t>
            </a:r>
          </a:p>
          <a:p>
            <a:r>
              <a:rPr lang="pt-BR" dirty="0"/>
              <a:t>Documentos elaborados pela pelos envolvidos no trabalho:</a:t>
            </a:r>
          </a:p>
          <a:p>
            <a:r>
              <a:rPr lang="pt-BR" dirty="0"/>
              <a:t>PPT_APRESENTAÇÃO.ppt</a:t>
            </a:r>
          </a:p>
          <a:p>
            <a:r>
              <a:rPr lang="pt-BR" dirty="0"/>
              <a:t>Este documento influencia os seguintes documentos:</a:t>
            </a:r>
          </a:p>
          <a:p>
            <a:r>
              <a:rPr lang="pt-BR" dirty="0"/>
              <a:t>Documento de Requisitos</a:t>
            </a:r>
          </a:p>
          <a:p>
            <a:r>
              <a:rPr lang="pt-BR" dirty="0"/>
              <a:t>WBS</a:t>
            </a:r>
          </a:p>
        </p:txBody>
      </p:sp>
    </p:spTree>
    <p:extLst>
      <p:ext uri="{BB962C8B-B14F-4D97-AF65-F5344CB8AC3E}">
        <p14:creationId xmlns:p14="http://schemas.microsoft.com/office/powerpoint/2010/main" val="3602526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5E1098E-6E75-4197-8E7D-CF667EAAF4E8}"/>
              </a:ext>
            </a:extLst>
          </p:cNvPr>
          <p:cNvSpPr>
            <a:spLocks noGrp="1"/>
          </p:cNvSpPr>
          <p:nvPr>
            <p:ph idx="1"/>
          </p:nvPr>
        </p:nvSpPr>
        <p:spPr>
          <a:xfrm>
            <a:off x="1218883" y="188640"/>
            <a:ext cx="10360501" cy="5975429"/>
          </a:xfrm>
        </p:spPr>
        <p:txBody>
          <a:bodyPr/>
          <a:lstStyle/>
          <a:p>
            <a:r>
              <a:rPr lang="pt-BR" dirty="0"/>
              <a:t>2.	Necessidades de Negócio</a:t>
            </a:r>
          </a:p>
          <a:p>
            <a:r>
              <a:rPr lang="pt-BR" dirty="0"/>
              <a:t>Um sistema informatizado para vendas on-line é necessário nos dias de hoje para que seja possível aumentar a escalabilidade do negócio. Com o sistema, é possível realizar vendas sem necessariamente possuir um vendedor, ter controle total do estoque desde os itens que estão disponíveis até retirar relatórios complexos para alimentar um sistema de Business </a:t>
            </a:r>
            <a:r>
              <a:rPr lang="pt-BR" dirty="0" err="1"/>
              <a:t>Intelligence</a:t>
            </a:r>
            <a:r>
              <a:rPr lang="pt-BR" dirty="0"/>
              <a:t>, também possui um sistema de rastreamento de todos os pedidos dos clientes e itens que foram devolvidos para serem retornados como </a:t>
            </a:r>
            <a:r>
              <a:rPr lang="pt-BR" dirty="0" err="1"/>
              <a:t>vauncher</a:t>
            </a:r>
            <a:r>
              <a:rPr lang="pt-BR" dirty="0"/>
              <a:t> para estes clientes.</a:t>
            </a:r>
          </a:p>
        </p:txBody>
      </p:sp>
    </p:spTree>
    <p:extLst>
      <p:ext uri="{BB962C8B-B14F-4D97-AF65-F5344CB8AC3E}">
        <p14:creationId xmlns:p14="http://schemas.microsoft.com/office/powerpoint/2010/main" val="67807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DA6BA63-8950-4B51-A5A6-E32ACF410C81}"/>
              </a:ext>
            </a:extLst>
          </p:cNvPr>
          <p:cNvSpPr>
            <a:spLocks noGrp="1"/>
          </p:cNvSpPr>
          <p:nvPr>
            <p:ph idx="1"/>
          </p:nvPr>
        </p:nvSpPr>
        <p:spPr>
          <a:xfrm>
            <a:off x="1218883" y="116632"/>
            <a:ext cx="10360501" cy="6624736"/>
          </a:xfrm>
        </p:spPr>
        <p:txBody>
          <a:bodyPr>
            <a:normAutofit fontScale="77500" lnSpcReduction="20000"/>
          </a:bodyPr>
          <a:lstStyle/>
          <a:p>
            <a:r>
              <a:rPr lang="pt-BR" dirty="0"/>
              <a:t>3.	Objetivo do Projeto</a:t>
            </a:r>
          </a:p>
          <a:p>
            <a:r>
              <a:rPr lang="pt-BR" dirty="0"/>
              <a:t>Desenvolver uma plataforma para soluções web capaz de:</a:t>
            </a:r>
          </a:p>
          <a:p>
            <a:pPr lvl="1"/>
            <a:r>
              <a:rPr lang="pt-BR" dirty="0"/>
              <a:t>armazenar informações em uma base de dados</a:t>
            </a:r>
          </a:p>
          <a:p>
            <a:pPr lvl="1"/>
            <a:r>
              <a:rPr lang="pt-BR" dirty="0"/>
              <a:t>utilizar o protocolo HTTP </a:t>
            </a:r>
          </a:p>
          <a:p>
            <a:pPr lvl="1"/>
            <a:r>
              <a:rPr lang="pt-BR" dirty="0"/>
              <a:t>ser executado em qualquer navegador</a:t>
            </a:r>
          </a:p>
          <a:p>
            <a:r>
              <a:rPr lang="pt-BR" dirty="0"/>
              <a:t>Desenvolver um </a:t>
            </a:r>
            <a:r>
              <a:rPr lang="pt-BR" dirty="0" err="1"/>
              <a:t>Ecommerce</a:t>
            </a:r>
            <a:r>
              <a:rPr lang="pt-BR" dirty="0"/>
              <a:t> de Livros, que possibilite: </a:t>
            </a:r>
          </a:p>
          <a:p>
            <a:pPr lvl="1"/>
            <a:r>
              <a:rPr lang="pt-BR" dirty="0"/>
              <a:t>Cadastrar, Editar, Definir Preço, Inativar e Ativar os Livros que devem ser expostos para a venda;</a:t>
            </a:r>
          </a:p>
          <a:p>
            <a:pPr lvl="1"/>
            <a:r>
              <a:rPr lang="pt-BR" dirty="0"/>
              <a:t>Controlar a quantidade em estoque para os livros que serão oferecidos;</a:t>
            </a:r>
          </a:p>
          <a:p>
            <a:pPr lvl="1"/>
            <a:r>
              <a:rPr lang="pt-BR" dirty="0"/>
              <a:t>Fornecer relatórios em forma de gráficos para uma melhor visualização do desempenho da loja;</a:t>
            </a:r>
          </a:p>
          <a:p>
            <a:pPr lvl="1"/>
            <a:r>
              <a:rPr lang="pt-BR" dirty="0"/>
              <a:t>Gerar cupons de desconto e troca para uso dos compradores;</a:t>
            </a:r>
          </a:p>
          <a:p>
            <a:pPr lvl="1"/>
            <a:r>
              <a:rPr lang="pt-BR" dirty="0"/>
              <a:t>Gerenciamento e visualização das vendas em andamento, dando ao dono da loja o poder de enviar produtos para entrega, confirmar pedidos de troca e retornar livros ao estoque;</a:t>
            </a:r>
          </a:p>
          <a:p>
            <a:pPr lvl="1"/>
            <a:r>
              <a:rPr lang="pt-BR" dirty="0"/>
              <a:t>Expor com base nos livros cadastrados uma vitrine digital permitindo com que os interessados a buscar os livros desejados com base em filtros que </a:t>
            </a:r>
            <a:r>
              <a:rPr lang="pt-BR" dirty="0" err="1"/>
              <a:t>defininem</a:t>
            </a:r>
            <a:r>
              <a:rPr lang="pt-BR" dirty="0"/>
              <a:t> as características dos livros cadastrados;</a:t>
            </a:r>
          </a:p>
          <a:p>
            <a:pPr lvl="1"/>
            <a:r>
              <a:rPr lang="pt-BR" dirty="0"/>
              <a:t>Permitir com que interessados na compra dos livros criem uma conta onde possam gerenciar endereços de entrega, cobrança, cartões de créditos para pagamento, além de visualizar os pedidos em andamento e solicitar trocas.</a:t>
            </a:r>
          </a:p>
          <a:p>
            <a:pPr lvl="1"/>
            <a:r>
              <a:rPr lang="pt-BR" dirty="0"/>
              <a:t>Com essas funcionalidades o sistema tem como objetivo facilitar o processo de venda, gerência de pedidos, além de permitir com que os livros possam ser vendidos no mundo inteiro.</a:t>
            </a:r>
          </a:p>
        </p:txBody>
      </p:sp>
    </p:spTree>
    <p:extLst>
      <p:ext uri="{BB962C8B-B14F-4D97-AF65-F5344CB8AC3E}">
        <p14:creationId xmlns:p14="http://schemas.microsoft.com/office/powerpoint/2010/main" val="191635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593DA70-D402-4FA1-B934-8BC291E53AB1}"/>
              </a:ext>
            </a:extLst>
          </p:cNvPr>
          <p:cNvSpPr>
            <a:spLocks noGrp="1"/>
          </p:cNvSpPr>
          <p:nvPr>
            <p:ph idx="1"/>
          </p:nvPr>
        </p:nvSpPr>
        <p:spPr>
          <a:xfrm>
            <a:off x="507610" y="152636"/>
            <a:ext cx="11173604" cy="6552728"/>
          </a:xfrm>
        </p:spPr>
        <p:txBody>
          <a:bodyPr>
            <a:normAutofit fontScale="62500" lnSpcReduction="20000"/>
          </a:bodyPr>
          <a:lstStyle/>
          <a:p>
            <a:r>
              <a:rPr lang="pt-BR" dirty="0"/>
              <a:t>4.	Declaração Preliminar de Escopo</a:t>
            </a:r>
          </a:p>
          <a:p>
            <a:r>
              <a:rPr lang="pt-BR" dirty="0"/>
              <a:t>Esta seção descreve, em alto nível, o escopo do projeto. Os requisitos serão melhor detalhados nos documentos de Requisitos e Dicionário WBS.</a:t>
            </a:r>
          </a:p>
          <a:p>
            <a:r>
              <a:rPr lang="pt-BR" dirty="0"/>
              <a:t>4.1.	Descrição</a:t>
            </a:r>
          </a:p>
          <a:p>
            <a:r>
              <a:rPr lang="pt-BR" dirty="0"/>
              <a:t>O dono da loja, usando um usuário administrador do sistema, terá o poder de cadastrar os livros desejados, além de definir um preço para o livro, baseado em grupo de precificação (este que também pode ser cadastrado pelo dono da loja ), para que o mesmo siga uma margem de lucro especificado pelo grupo. O dono da Loja pode também definir uma quantidade em estoque para o livro cadastrado, definindo um quantidade inicial e posteriormente aumentando ou diminuindo manualmente a quantidade. Ao realizar uma venda o sistema irá abater a quantidade vendida do estoque automaticamente.</a:t>
            </a:r>
          </a:p>
          <a:p>
            <a:r>
              <a:rPr lang="pt-BR" dirty="0"/>
              <a:t>O usuário Administrados tem também acesso a uma seção onde é possível visualizar um relatório em forma de gráficos onde são expostas informações como: Quantidade de Vendas no ano, Quantidade de Pedidos atuais separados por seus respectivos status, e os Top três livros vendidos em cada um dos </a:t>
            </a:r>
            <a:r>
              <a:rPr lang="pt-BR" dirty="0" err="1"/>
              <a:t>mesês</a:t>
            </a:r>
            <a:r>
              <a:rPr lang="pt-BR" dirty="0"/>
              <a:t> do ano. Além disso, o usuário administrador consegue visualizar uma tabela interativa onde é possível confirmar pedidos de troca, </a:t>
            </a:r>
            <a:r>
              <a:rPr lang="pt-BR" dirty="0" err="1"/>
              <a:t>reintregar</a:t>
            </a:r>
            <a:r>
              <a:rPr lang="pt-BR" dirty="0"/>
              <a:t> livros devolvidos no estoque, enviar pedidos para envio e confirmar pagamentos. Existe também uma seção onde é possível consultar pelos clientes e também inativa-los.</a:t>
            </a:r>
          </a:p>
          <a:p>
            <a:r>
              <a:rPr lang="pt-BR" dirty="0"/>
              <a:t>Já para o usuário comprador, ele poderá acessar o site e escolher os livros que deseja comprar adicionando-os ao carrinho, onde pode definir a quantidade dos livros escolhidos também, ele poderá procurar pelos livros na tela principal do site, que funciona como vitrine para os últimos livros cadastrados, ou, acessar a tela de busca para procurar pelos livros desejados usando os filtros disponíveis. É possível também para o usuário comprador, gerenciar seus dados que foram cadastrados como adicionar, remover ou editar endereços de entrega e cobrança, e também cartões de crédito.</a:t>
            </a:r>
          </a:p>
          <a:p>
            <a:r>
              <a:rPr lang="pt-BR" dirty="0"/>
              <a:t>O usuário comprador pode também acessar uma seção do site, onde é exposto todos os status e informações detalhadas a respeito de pedidos passados, e pedidos em andamento, como também solicitar a troca de Livros que </a:t>
            </a:r>
            <a:r>
              <a:rPr lang="pt-BR" dirty="0" err="1"/>
              <a:t>ja</a:t>
            </a:r>
            <a:r>
              <a:rPr lang="pt-BR" dirty="0"/>
              <a:t> foram entregues.</a:t>
            </a:r>
          </a:p>
        </p:txBody>
      </p:sp>
    </p:spTree>
    <p:extLst>
      <p:ext uri="{BB962C8B-B14F-4D97-AF65-F5344CB8AC3E}">
        <p14:creationId xmlns:p14="http://schemas.microsoft.com/office/powerpoint/2010/main" val="2926816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45DA6101-CF3A-496A-84FE-01D27581D885}"/>
              </a:ext>
            </a:extLst>
          </p:cNvPr>
          <p:cNvSpPr>
            <a:spLocks noGrp="1"/>
          </p:cNvSpPr>
          <p:nvPr>
            <p:ph idx="1"/>
          </p:nvPr>
        </p:nvSpPr>
        <p:spPr>
          <a:xfrm>
            <a:off x="435602" y="116632"/>
            <a:ext cx="11317620" cy="6624736"/>
          </a:xfrm>
        </p:spPr>
        <p:txBody>
          <a:bodyPr>
            <a:normAutofit fontScale="92500" lnSpcReduction="10000"/>
          </a:bodyPr>
          <a:lstStyle/>
          <a:p>
            <a:r>
              <a:rPr lang="pt-BR" dirty="0"/>
              <a:t>4.2.	Produtos a serem entregues</a:t>
            </a:r>
          </a:p>
          <a:p>
            <a:r>
              <a:rPr lang="pt-BR" dirty="0"/>
              <a:t>Os seguintes itens são considerados produtos do projeto.</a:t>
            </a:r>
          </a:p>
          <a:p>
            <a:pPr lvl="1"/>
            <a:r>
              <a:rPr lang="pt-BR" dirty="0"/>
              <a:t>Sistema de </a:t>
            </a:r>
            <a:r>
              <a:rPr lang="pt-BR" dirty="0" err="1"/>
              <a:t>Ecommerce</a:t>
            </a:r>
            <a:r>
              <a:rPr lang="pt-BR" dirty="0"/>
              <a:t>, implementado de acordo com os requisitos fornecidos. (código objeto e código fonte).</a:t>
            </a:r>
          </a:p>
          <a:p>
            <a:pPr lvl="1"/>
            <a:r>
              <a:rPr lang="pt-BR" dirty="0"/>
              <a:t>Documentos de especificação do sistema, concebido na fase de elaboração.</a:t>
            </a:r>
          </a:p>
          <a:p>
            <a:r>
              <a:rPr lang="pt-BR" dirty="0"/>
              <a:t>4.3.	Requisitos</a:t>
            </a:r>
          </a:p>
          <a:p>
            <a:pPr lvl="1"/>
            <a:r>
              <a:rPr lang="pt-BR" dirty="0"/>
              <a:t>Os requisitos foram fornecidos e estão expostos abaixo:</a:t>
            </a:r>
          </a:p>
          <a:p>
            <a:pPr lvl="2"/>
            <a:r>
              <a:rPr lang="pt-BR" dirty="0"/>
              <a:t>4.3.1.	Requisitos Funcionais</a:t>
            </a:r>
          </a:p>
          <a:p>
            <a:pPr lvl="3"/>
            <a:r>
              <a:rPr lang="pt-BR" dirty="0"/>
              <a:t>4.3.1.1.	Cadastro de Livros</a:t>
            </a:r>
          </a:p>
          <a:p>
            <a:pPr lvl="4"/>
            <a:r>
              <a:rPr lang="pt-BR" dirty="0"/>
              <a:t>RF0011    Cadastrar livro:    O sistema deve manter um cadastro único para livros.</a:t>
            </a:r>
          </a:p>
          <a:p>
            <a:pPr lvl="4"/>
            <a:r>
              <a:rPr lang="pt-BR" dirty="0"/>
              <a:t>RF0012    Inativar cadastro de livro:    O sistema deve possibilitar que livros sejam inativados.</a:t>
            </a:r>
          </a:p>
          <a:p>
            <a:pPr lvl="4"/>
            <a:r>
              <a:rPr lang="pt-BR" dirty="0"/>
              <a:t>RF0013    Inativar livro de forma automática:    O sistema deve inativar livros sem estoque e que não possuem venda com valor inferior a parâmetro predefinido no sistema.</a:t>
            </a:r>
          </a:p>
          <a:p>
            <a:pPr lvl="4"/>
            <a:r>
              <a:rPr lang="pt-BR" dirty="0"/>
              <a:t>RF0014    Alterar cadastro de livro:    O sistema deve possibilitar a alteração de dados cadastrais para os livros.</a:t>
            </a:r>
          </a:p>
          <a:p>
            <a:pPr lvl="4"/>
            <a:r>
              <a:rPr lang="pt-BR" dirty="0"/>
              <a:t>RF0015    Consulta de livros:    O sistema deve possibilitar que um livro seja consultado com base em um filtro definido pelo usuário. Todos os campos utilizados para identificação do livro podem ser utilizados como filtro, tanto de forma combinada como de forma isolada</a:t>
            </a:r>
          </a:p>
          <a:p>
            <a:pPr lvl="4"/>
            <a:r>
              <a:rPr lang="pt-BR" dirty="0"/>
              <a:t>RF0016    Ativar cadastro de livros:    Deve ser possível ativar o cadastro de um livro.</a:t>
            </a:r>
          </a:p>
          <a:p>
            <a:endParaRPr lang="pt-BR" dirty="0"/>
          </a:p>
        </p:txBody>
      </p:sp>
    </p:spTree>
    <p:extLst>
      <p:ext uri="{BB962C8B-B14F-4D97-AF65-F5344CB8AC3E}">
        <p14:creationId xmlns:p14="http://schemas.microsoft.com/office/powerpoint/2010/main" val="834751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C64AB811-BE34-4E48-9715-F6B1203FFCA1}"/>
              </a:ext>
            </a:extLst>
          </p:cNvPr>
          <p:cNvSpPr>
            <a:spLocks noGrp="1"/>
          </p:cNvSpPr>
          <p:nvPr>
            <p:ph idx="1"/>
          </p:nvPr>
        </p:nvSpPr>
        <p:spPr>
          <a:xfrm>
            <a:off x="435602" y="224644"/>
            <a:ext cx="11317620" cy="6516724"/>
          </a:xfrm>
        </p:spPr>
        <p:txBody>
          <a:bodyPr>
            <a:normAutofit fontScale="92500" lnSpcReduction="10000"/>
          </a:bodyPr>
          <a:lstStyle/>
          <a:p>
            <a:r>
              <a:rPr lang="pt-BR" dirty="0"/>
              <a:t>4.3.1.2.	Cadastro de Clientes</a:t>
            </a:r>
          </a:p>
          <a:p>
            <a:pPr lvl="1"/>
            <a:r>
              <a:rPr lang="pt-BR" dirty="0"/>
              <a:t>RF0021    Cadastrar cliente:    O sistema deve possibilitar o cadastro de clientes.</a:t>
            </a:r>
          </a:p>
          <a:p>
            <a:pPr lvl="1"/>
            <a:r>
              <a:rPr lang="pt-BR" dirty="0"/>
              <a:t>RF0022    Alterar cliente    O sistema deve possibilitar a alteração de dados cadastrais de clientes.</a:t>
            </a:r>
          </a:p>
          <a:p>
            <a:pPr lvl="1"/>
            <a:r>
              <a:rPr lang="pt-BR" dirty="0"/>
              <a:t>RF0023    Inativar cadastro de cliente    O sistema deve possibilitar que clientes sejam inativados.</a:t>
            </a:r>
          </a:p>
          <a:p>
            <a:pPr lvl="1"/>
            <a:r>
              <a:rPr lang="pt-BR" dirty="0"/>
              <a:t>RF0024    Consulta de clientes:    O sistema deve possibilitar que um cliente seja consultado com base em um filtro definido pelo usuário. Todos os campos utilizados para identificação do cliente podem ser utilizados como filtro, tanto de forma combinada como de forma isolada.</a:t>
            </a:r>
          </a:p>
          <a:p>
            <a:pPr lvl="1"/>
            <a:r>
              <a:rPr lang="pt-BR" dirty="0"/>
              <a:t>RF0025    Consulta de transações:    O sistema deve disponibilizar no cadastro de clientes a consulta de todas as transações já realizadas por ele.</a:t>
            </a:r>
          </a:p>
          <a:p>
            <a:pPr lvl="1"/>
            <a:r>
              <a:rPr lang="pt-BR" dirty="0"/>
              <a:t>RF0026    Cadastro de endereços de entrega:    Deve ser possível associar diversos endereços de entrega ao cadastro de um cliente. Cada cadastro de endereço deve ser identificado com um nome composto de uma frase curta.</a:t>
            </a:r>
          </a:p>
          <a:p>
            <a:pPr lvl="1"/>
            <a:r>
              <a:rPr lang="pt-BR" dirty="0"/>
              <a:t>RF0027    Cadastro de cartões de crédito:    Deve ser possível associar diversos cartões de crédito ao cadastro de um cliente. Deve haver um cartão de crédito configurado como preferencial.</a:t>
            </a:r>
          </a:p>
          <a:p>
            <a:pPr lvl="1"/>
            <a:r>
              <a:rPr lang="pt-BR" dirty="0"/>
              <a:t>RF0028    Alteração apenas de senha:    O sistema deve possibilitar que a senha do usuário seja alterada sem que seja necessária a alteração de todos os dados cadastrais.</a:t>
            </a:r>
          </a:p>
          <a:p>
            <a:endParaRPr lang="pt-BR" dirty="0"/>
          </a:p>
        </p:txBody>
      </p:sp>
    </p:spTree>
    <p:extLst>
      <p:ext uri="{BB962C8B-B14F-4D97-AF65-F5344CB8AC3E}">
        <p14:creationId xmlns:p14="http://schemas.microsoft.com/office/powerpoint/2010/main" val="386798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Tecnologias</a:t>
            </a:r>
            <a:endParaRPr lang="en-US" dirty="0"/>
          </a:p>
        </p:txBody>
      </p:sp>
      <p:sp>
        <p:nvSpPr>
          <p:cNvPr id="14" name="Espaço Reservado para Conteúdo 13"/>
          <p:cNvSpPr>
            <a:spLocks noGrp="1"/>
          </p:cNvSpPr>
          <p:nvPr>
            <p:ph idx="1"/>
          </p:nvPr>
        </p:nvSpPr>
        <p:spPr>
          <a:xfrm>
            <a:off x="1218883" y="1701797"/>
            <a:ext cx="10360501" cy="4881566"/>
          </a:xfrm>
        </p:spPr>
        <p:txBody>
          <a:bodyPr rtlCol="0">
            <a:normAutofit lnSpcReduction="10000"/>
          </a:bodyPr>
          <a:lstStyle/>
          <a:p>
            <a:pPr rtl="0"/>
            <a:r>
              <a:rPr lang="pt-BR" dirty="0"/>
              <a:t>Backend</a:t>
            </a:r>
          </a:p>
          <a:p>
            <a:pPr lvl="1"/>
            <a:r>
              <a:rPr lang="pt-BR" dirty="0"/>
              <a:t>C#</a:t>
            </a:r>
          </a:p>
          <a:p>
            <a:pPr lvl="1"/>
            <a:r>
              <a:rPr lang="pt-BR" dirty="0"/>
              <a:t>Asp Net Core</a:t>
            </a:r>
          </a:p>
          <a:p>
            <a:pPr lvl="1"/>
            <a:r>
              <a:rPr lang="pt-BR" dirty="0"/>
              <a:t>Entity Framework</a:t>
            </a:r>
          </a:p>
          <a:p>
            <a:pPr rtl="0"/>
            <a:r>
              <a:rPr lang="pt-BR" dirty="0"/>
              <a:t>Frontend</a:t>
            </a:r>
          </a:p>
          <a:p>
            <a:pPr lvl="1"/>
            <a:r>
              <a:rPr lang="pt-BR" dirty="0"/>
              <a:t>HTML</a:t>
            </a:r>
          </a:p>
          <a:p>
            <a:pPr lvl="1"/>
            <a:r>
              <a:rPr lang="pt-BR" dirty="0"/>
              <a:t>CSS</a:t>
            </a:r>
          </a:p>
          <a:p>
            <a:pPr lvl="1"/>
            <a:r>
              <a:rPr lang="pt-BR" dirty="0"/>
              <a:t>JavaScript</a:t>
            </a:r>
          </a:p>
          <a:p>
            <a:pPr lvl="1"/>
            <a:r>
              <a:rPr lang="pt-BR" dirty="0"/>
              <a:t>Bootstrap</a:t>
            </a:r>
          </a:p>
          <a:p>
            <a:pPr lvl="1"/>
            <a:r>
              <a:rPr lang="pt-BR" dirty="0"/>
              <a:t>jQUery</a:t>
            </a:r>
          </a:p>
          <a:p>
            <a:pPr lvl="1"/>
            <a:r>
              <a:rPr lang="pt-BR" dirty="0"/>
              <a:t>Ajax</a:t>
            </a:r>
          </a:p>
        </p:txBody>
      </p:sp>
    </p:spTree>
    <p:extLst>
      <p:ext uri="{BB962C8B-B14F-4D97-AF65-F5344CB8AC3E}">
        <p14:creationId xmlns:p14="http://schemas.microsoft.com/office/powerpoint/2010/main" val="300321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15CCA597-B345-493E-BD55-3E74C305E18B}"/>
              </a:ext>
            </a:extLst>
          </p:cNvPr>
          <p:cNvSpPr>
            <a:spLocks noGrp="1"/>
          </p:cNvSpPr>
          <p:nvPr>
            <p:ph idx="1"/>
          </p:nvPr>
        </p:nvSpPr>
        <p:spPr>
          <a:xfrm>
            <a:off x="435602" y="188640"/>
            <a:ext cx="11317620" cy="6480720"/>
          </a:xfrm>
        </p:spPr>
        <p:txBody>
          <a:bodyPr>
            <a:normAutofit fontScale="85000" lnSpcReduction="20000"/>
          </a:bodyPr>
          <a:lstStyle/>
          <a:p>
            <a:r>
              <a:rPr lang="pt-BR" dirty="0"/>
              <a:t>4.3.1.3.	Gerenciar Vendas Eletrônicas</a:t>
            </a:r>
          </a:p>
          <a:p>
            <a:pPr lvl="1"/>
            <a:r>
              <a:rPr lang="pt-BR" dirty="0"/>
              <a:t>RF0031    Gerenciar carrinho de compra:    O sistema deve permitir que produtos sejam colocados em um repositório temporário para futura compra (carrinho de compra). Deve ser possível adicionar, alterar e excluir itens de compra no carrinho. Também deve ser possível visualizar os itens no carrinho.</a:t>
            </a:r>
          </a:p>
          <a:p>
            <a:pPr lvl="1"/>
            <a:r>
              <a:rPr lang="pt-BR" dirty="0"/>
              <a:t>RF0032    Definir quantidade de itens no para o carrinho:    Deve ser possível editar a quantidade de cada item ao adicionar um produto no carrinho. Também deve ser possível editar a quantidade de itens de um carrinho na visualização dos itens já adicionados.</a:t>
            </a:r>
          </a:p>
          <a:p>
            <a:pPr lvl="1"/>
            <a:r>
              <a:rPr lang="pt-BR" dirty="0"/>
              <a:t>RF0033    Realizar compra:    Deve ser possível a partir de um carrinho de compra realizar uma compra.</a:t>
            </a:r>
          </a:p>
          <a:p>
            <a:pPr lvl="1"/>
            <a:r>
              <a:rPr lang="pt-BR" dirty="0"/>
              <a:t>RF0034    Calcular frete:    O sistema deve calcular o frete da compra com base nos itens selecionados e o endereço apontado pelo cliente.</a:t>
            </a:r>
          </a:p>
          <a:p>
            <a:pPr lvl="1"/>
            <a:r>
              <a:rPr lang="pt-BR" dirty="0"/>
              <a:t>RF0035    Selecionar endereço de entrega:    O cliente pode selecionar qualquer endereço de entrega previamente cadastrado em seu perfil ou um novo endereço de entrega pode ser cadastrado. Caso um novo endereço de entrega seja inserido, deve-se dar a possibilidade que o mesmo seja incorporado ao perfil do cliente.</a:t>
            </a:r>
          </a:p>
          <a:p>
            <a:pPr lvl="1"/>
            <a:r>
              <a:rPr lang="pt-BR" dirty="0"/>
              <a:t>RF0036    Selecionar forma de pagamento:    O cliente pode selecionar qualquer cartão de crédito previamente cadastrado em seu perfil ou um novo cartão de crédito pode ser cadastrado. Caso um novo cartão de crédito seja cadastrado, deve-se dar a possibilidade que o mesmo seja incorporado ao perfil do cliente. O cliente também poderá utilizar um cupom de troca ou um cupom promocional válido. Deve-se possibilitar que o pagamento seja feito utilizando tanto cupons de troca, promocionais e cartão de crédito.</a:t>
            </a:r>
          </a:p>
          <a:p>
            <a:pPr lvl="1"/>
            <a:r>
              <a:rPr lang="pt-BR" dirty="0"/>
              <a:t>RF0037    Finalizar Compra:    Uma compra deve ser finalizada após a seleção da forma de pagamento e endereço de entrega. Após a finalização o status da compra deve ser EM PROCESSAMENTO.</a:t>
            </a:r>
          </a:p>
          <a:p>
            <a:endParaRPr lang="pt-BR" dirty="0"/>
          </a:p>
        </p:txBody>
      </p:sp>
    </p:spTree>
    <p:extLst>
      <p:ext uri="{BB962C8B-B14F-4D97-AF65-F5344CB8AC3E}">
        <p14:creationId xmlns:p14="http://schemas.microsoft.com/office/powerpoint/2010/main" val="270490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2179327-C59F-465E-A836-41456BCF0B5D}"/>
              </a:ext>
            </a:extLst>
          </p:cNvPr>
          <p:cNvSpPr>
            <a:spLocks noGrp="1"/>
          </p:cNvSpPr>
          <p:nvPr>
            <p:ph idx="1"/>
          </p:nvPr>
        </p:nvSpPr>
        <p:spPr>
          <a:xfrm>
            <a:off x="297768" y="296652"/>
            <a:ext cx="11593287" cy="6264696"/>
          </a:xfrm>
        </p:spPr>
        <p:txBody>
          <a:bodyPr>
            <a:normAutofit fontScale="92500"/>
          </a:bodyPr>
          <a:lstStyle/>
          <a:p>
            <a:pPr lvl="1"/>
            <a:r>
              <a:rPr lang="pt-BR" dirty="0"/>
              <a:t>RF0038    Despachar produtos para entrega:    O sistema deve possibilitar que um usuário com perfil de administrador selecione vendas já aprovadas para serem entregues. Assim o status deve ficar EM TRÂNSITO.</a:t>
            </a:r>
          </a:p>
          <a:p>
            <a:pPr lvl="1"/>
            <a:r>
              <a:rPr lang="pt-BR" dirty="0"/>
              <a:t>RF0039    Produtos entregues:    O sistema deve possibilitar que um usuário com perfil de administrador confirme entrega de uma compra. Assim o status deve ficar ENTREGUE.</a:t>
            </a:r>
          </a:p>
          <a:p>
            <a:pPr lvl="1"/>
            <a:r>
              <a:rPr lang="pt-BR" dirty="0"/>
              <a:t>RF0040    Solicitar troca:    O sistema deve possibilitar que um item de uma compra seja trocado por um cliente através da visualização de pedidos do mesmo.</a:t>
            </a:r>
          </a:p>
          <a:p>
            <a:pPr lvl="1"/>
            <a:r>
              <a:rPr lang="pt-BR" dirty="0"/>
              <a:t>RF0041    Autorizar trocas:   O sistema deverá possibilitar que o administrador autorize pedidos ou compra com status EM TROCA. Assim o pedido passa ficar com status TROCA AUTORIZADA.</a:t>
            </a:r>
          </a:p>
          <a:p>
            <a:pPr lvl="1"/>
            <a:r>
              <a:rPr lang="pt-BR" dirty="0"/>
              <a:t>RF0042    Visualização de trocas:    O sistema deverá possibilitar que o administrador visualize todos os pedidos de troca ou compra com status EM TROCA.</a:t>
            </a:r>
          </a:p>
          <a:p>
            <a:pPr lvl="1"/>
            <a:r>
              <a:rPr lang="pt-BR" dirty="0"/>
              <a:t>RF0043    Confirmar recebimento de itens para troca:    O sistema deverá possibilitar que o administrador confirme o recebimento de pedidos de troca ou compra com status EM TROCA.</a:t>
            </a:r>
          </a:p>
          <a:p>
            <a:pPr lvl="1"/>
            <a:r>
              <a:rPr lang="pt-BR" dirty="0"/>
              <a:t>Nesta confirmação o administrador deverá informar se os itens trocados deverão retornar ao estoque. Em caso positivo deve-se dar entrada no estoque dos respectivos itens.</a:t>
            </a:r>
          </a:p>
          <a:p>
            <a:pPr lvl="1"/>
            <a:r>
              <a:rPr lang="pt-BR" dirty="0"/>
              <a:t>RF0044    Gerar cupom de troca após recebimento de itens:    O sistema deverá gerar um cupom de troca quando o administrador informar que os itens a serem trocados chegaram. Este cupom deverá ser disponibilizado para o cliente para ser utilizado em futuras compras. </a:t>
            </a:r>
          </a:p>
        </p:txBody>
      </p:sp>
    </p:spTree>
    <p:extLst>
      <p:ext uri="{BB962C8B-B14F-4D97-AF65-F5344CB8AC3E}">
        <p14:creationId xmlns:p14="http://schemas.microsoft.com/office/powerpoint/2010/main" val="172787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77BB2D1-C3C8-4E19-B343-01BCB5B8E8C0}"/>
              </a:ext>
            </a:extLst>
          </p:cNvPr>
          <p:cNvSpPr>
            <a:spLocks noGrp="1"/>
          </p:cNvSpPr>
          <p:nvPr>
            <p:ph idx="1"/>
          </p:nvPr>
        </p:nvSpPr>
        <p:spPr>
          <a:xfrm>
            <a:off x="435602" y="188640"/>
            <a:ext cx="11317620" cy="6480720"/>
          </a:xfrm>
        </p:spPr>
        <p:txBody>
          <a:bodyPr/>
          <a:lstStyle/>
          <a:p>
            <a:r>
              <a:rPr lang="pt-BR" dirty="0"/>
              <a:t>4.3.1.4.	Controle de Estoque</a:t>
            </a:r>
          </a:p>
          <a:p>
            <a:pPr lvl="1"/>
            <a:r>
              <a:rPr lang="pt-BR" dirty="0"/>
              <a:t>RF0051    Realizar entrada em estoque:    O sistema deve permitir que seja possível realizar entrada de itens de livros em estoque.</a:t>
            </a:r>
          </a:p>
          <a:p>
            <a:pPr lvl="1"/>
            <a:r>
              <a:rPr lang="pt-BR" dirty="0"/>
              <a:t>No registro de cada item, deve ser indicado o livro já previamente cadastrado e a quantidade de itens do livro.</a:t>
            </a:r>
          </a:p>
          <a:p>
            <a:pPr lvl="1"/>
            <a:r>
              <a:rPr lang="pt-BR" dirty="0"/>
              <a:t>RF0052    Calcular valor de venda:    O sistema deve calcular o valor de venda com base no valor de custo e o grupo de precificação. Sendo que o valor de venda será o valor de compra mais o percentual definido no grupo de precificação relacionado ao livro.</a:t>
            </a:r>
          </a:p>
          <a:p>
            <a:pPr lvl="1"/>
            <a:r>
              <a:rPr lang="pt-BR" dirty="0"/>
              <a:t>RF0053    Dar baixa em estoque:    Para cada venda realizada deve-se dar baixa no estoque do total de itens vendidos.</a:t>
            </a:r>
          </a:p>
          <a:p>
            <a:pPr lvl="1"/>
            <a:r>
              <a:rPr lang="pt-BR" dirty="0"/>
              <a:t>RF0054    Realizar reentrada em estoque:    O sistema deve realizar a reentrada de um item em estoque a partir da troca de um produto.</a:t>
            </a:r>
          </a:p>
        </p:txBody>
      </p:sp>
    </p:spTree>
    <p:extLst>
      <p:ext uri="{BB962C8B-B14F-4D97-AF65-F5344CB8AC3E}">
        <p14:creationId xmlns:p14="http://schemas.microsoft.com/office/powerpoint/2010/main" val="3428504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3393395-B582-4B38-9A6E-997F3C7EB6FD}"/>
              </a:ext>
            </a:extLst>
          </p:cNvPr>
          <p:cNvSpPr>
            <a:spLocks noGrp="1"/>
          </p:cNvSpPr>
          <p:nvPr>
            <p:ph idx="1"/>
          </p:nvPr>
        </p:nvSpPr>
        <p:spPr>
          <a:xfrm>
            <a:off x="189756" y="188640"/>
            <a:ext cx="11809311" cy="6480720"/>
          </a:xfrm>
        </p:spPr>
        <p:txBody>
          <a:bodyPr/>
          <a:lstStyle/>
          <a:p>
            <a:r>
              <a:rPr lang="pt-BR" dirty="0"/>
              <a:t>4.3.2.	Requisitos Não Funcionais</a:t>
            </a:r>
          </a:p>
          <a:p>
            <a:pPr lvl="1"/>
            <a:r>
              <a:rPr lang="pt-BR" dirty="0"/>
              <a:t>4.3.2.1.	Geral</a:t>
            </a:r>
          </a:p>
          <a:p>
            <a:pPr lvl="2"/>
            <a:r>
              <a:rPr lang="pt-BR" dirty="0"/>
              <a:t>RNF0011    Tempo de resposta para consultas:    Toda consulta de usuário deve ter resposta em no máximo 1 segundo.</a:t>
            </a:r>
          </a:p>
          <a:p>
            <a:pPr lvl="2"/>
            <a:r>
              <a:rPr lang="pt-BR" dirty="0"/>
              <a:t>RNF0012    Log de transação:     Para toda operação de escrita (Inserção ou Alteração) deve ser registado data, hora, usuário responsável além de manter os dados alterados.</a:t>
            </a:r>
          </a:p>
          <a:p>
            <a:r>
              <a:rPr lang="pt-BR" dirty="0"/>
              <a:t>4.3.2.2.	Cadastro de Livros</a:t>
            </a:r>
          </a:p>
          <a:p>
            <a:pPr lvl="1"/>
            <a:r>
              <a:rPr lang="pt-BR" dirty="0"/>
              <a:t>RNF0021    Código de livro:    Todo livro cadastrado deve receber um código único no sistema. </a:t>
            </a:r>
          </a:p>
          <a:p>
            <a:pPr lvl="1"/>
            <a:r>
              <a:rPr lang="pt-BR" dirty="0"/>
              <a:t>RNF0013    Cadastro de domínios:    Deve haver um script de implantação do sistema que insere todos os registros de tabelas de domínio necessárias por </a:t>
            </a:r>
            <a:r>
              <a:rPr lang="pt-BR" dirty="0" err="1"/>
              <a:t>ex</a:t>
            </a:r>
            <a:r>
              <a:rPr lang="pt-BR" dirty="0"/>
              <a:t>: grupo de precificação, autor, editora, fornecedor, etc.</a:t>
            </a:r>
          </a:p>
          <a:p>
            <a:endParaRPr lang="pt-BR" dirty="0"/>
          </a:p>
        </p:txBody>
      </p:sp>
    </p:spTree>
    <p:extLst>
      <p:ext uri="{BB962C8B-B14F-4D97-AF65-F5344CB8AC3E}">
        <p14:creationId xmlns:p14="http://schemas.microsoft.com/office/powerpoint/2010/main" val="159816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4E0AD68-8F9B-4E7D-87D6-1FE4D17F82EC}"/>
              </a:ext>
            </a:extLst>
          </p:cNvPr>
          <p:cNvSpPr>
            <a:spLocks noGrp="1"/>
          </p:cNvSpPr>
          <p:nvPr>
            <p:ph idx="1"/>
          </p:nvPr>
        </p:nvSpPr>
        <p:spPr>
          <a:xfrm>
            <a:off x="363594" y="188640"/>
            <a:ext cx="11461636" cy="6480720"/>
          </a:xfrm>
        </p:spPr>
        <p:txBody>
          <a:bodyPr/>
          <a:lstStyle/>
          <a:p>
            <a:r>
              <a:rPr lang="pt-BR" dirty="0"/>
              <a:t>4.3.2.3.	Cadastro de Clientes</a:t>
            </a:r>
          </a:p>
          <a:p>
            <a:pPr lvl="1"/>
            <a:r>
              <a:rPr lang="pt-BR" dirty="0"/>
              <a:t>RNF0031    Senha forte:    A senha cadastrada pelo usuário deve ser composta de pelo menos 8 caracteres, ter letras maiúsculas e minúsculas além de conter caracteres especiais.</a:t>
            </a:r>
          </a:p>
          <a:p>
            <a:pPr lvl="1"/>
            <a:r>
              <a:rPr lang="pt-BR" dirty="0"/>
              <a:t>RNF0032    Confirmação de senha:    O usuário obrigatoriamente deve digitar duas vezes a mesma senha no momento do registro da mesma.</a:t>
            </a:r>
          </a:p>
          <a:p>
            <a:pPr lvl="1"/>
            <a:r>
              <a:rPr lang="pt-BR" dirty="0"/>
              <a:t>RNF0033    Senha criptografada:    A senha deve ser criptografada </a:t>
            </a:r>
          </a:p>
          <a:p>
            <a:pPr lvl="1"/>
            <a:r>
              <a:rPr lang="pt-BR" dirty="0"/>
              <a:t>RF0034    Alteração apenas de endereços:     O sistema deve possibilitar que endereços de entrega ou cobrança possam ser alterados ou adicionados de forma simples sem a necessidade da edição dos demais dados cadastrais. </a:t>
            </a:r>
          </a:p>
          <a:p>
            <a:pPr lvl="1"/>
            <a:r>
              <a:rPr lang="pt-BR" dirty="0"/>
              <a:t>RNF0035    Código de cliente:    Todo cliente cadastrado deve receber um código;</a:t>
            </a:r>
          </a:p>
        </p:txBody>
      </p:sp>
    </p:spTree>
    <p:extLst>
      <p:ext uri="{BB962C8B-B14F-4D97-AF65-F5344CB8AC3E}">
        <p14:creationId xmlns:p14="http://schemas.microsoft.com/office/powerpoint/2010/main" val="1875406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25C783B-6A54-442C-9B60-DB587F104EB7}"/>
              </a:ext>
            </a:extLst>
          </p:cNvPr>
          <p:cNvSpPr>
            <a:spLocks noGrp="1"/>
          </p:cNvSpPr>
          <p:nvPr>
            <p:ph idx="1"/>
          </p:nvPr>
        </p:nvSpPr>
        <p:spPr>
          <a:xfrm>
            <a:off x="261764" y="332656"/>
            <a:ext cx="11737303" cy="6336704"/>
          </a:xfrm>
        </p:spPr>
        <p:txBody>
          <a:bodyPr/>
          <a:lstStyle/>
          <a:p>
            <a:r>
              <a:rPr lang="pt-BR" dirty="0"/>
              <a:t>4.3.2.4.	Vendas </a:t>
            </a:r>
            <a:r>
              <a:rPr lang="pt-BR" dirty="0" err="1"/>
              <a:t>Eletronicas</a:t>
            </a:r>
            <a:endParaRPr lang="pt-BR" dirty="0"/>
          </a:p>
          <a:p>
            <a:pPr lvl="1"/>
            <a:r>
              <a:rPr lang="pt-BR" dirty="0"/>
              <a:t>RNF0042    Apresentar itens retirados do carrinho:    Deve ser apresentado na listagem de itens do carrinho os produtos removidos por atingirem o prazo determinado para finalização da compra (apresentar o tempo conforme parâmetro do sistema). Assim a opção comprar deve ser desabilitada e o itens deverão ser adicionados novamente no carrinho.</a:t>
            </a:r>
          </a:p>
          <a:p>
            <a:endParaRPr lang="pt-BR" dirty="0"/>
          </a:p>
        </p:txBody>
      </p:sp>
    </p:spTree>
    <p:extLst>
      <p:ext uri="{BB962C8B-B14F-4D97-AF65-F5344CB8AC3E}">
        <p14:creationId xmlns:p14="http://schemas.microsoft.com/office/powerpoint/2010/main" val="36256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FF41EFA-C5C1-4BF4-B0B5-52945723C8F7}"/>
              </a:ext>
            </a:extLst>
          </p:cNvPr>
          <p:cNvSpPr>
            <a:spLocks noGrp="1"/>
          </p:cNvSpPr>
          <p:nvPr>
            <p:ph idx="1"/>
          </p:nvPr>
        </p:nvSpPr>
        <p:spPr>
          <a:xfrm>
            <a:off x="189756" y="260648"/>
            <a:ext cx="11881320" cy="6408712"/>
          </a:xfrm>
        </p:spPr>
        <p:txBody>
          <a:bodyPr>
            <a:normAutofit/>
          </a:bodyPr>
          <a:lstStyle/>
          <a:p>
            <a:r>
              <a:rPr lang="pt-BR" dirty="0"/>
              <a:t>4.3.3.	Regras de Negócio</a:t>
            </a:r>
          </a:p>
          <a:p>
            <a:pPr lvl="1"/>
            <a:r>
              <a:rPr lang="pt-BR" dirty="0"/>
              <a:t>4.3.3.1.	Cadastro de Livros</a:t>
            </a:r>
          </a:p>
          <a:p>
            <a:pPr lvl="2"/>
            <a:r>
              <a:rPr lang="pt-BR" dirty="0"/>
              <a:t>RN0011    Dados obrigatórios para o cadastro de um livro:    Para todo livro cadastrado é obrigatório o cadastro dos seguintes dados: autor, categoria, ano, título, editora, edição, ISBN, número de páginas, sinopse, dimensões (Altura, largura, peso e profundidade), grupo de precificação e código de barras.</a:t>
            </a:r>
          </a:p>
          <a:p>
            <a:pPr lvl="2"/>
            <a:r>
              <a:rPr lang="pt-BR" dirty="0"/>
              <a:t>RN0012    Associação com categorias:    Um livro pode estar associado com mais de uma categoria.</a:t>
            </a:r>
          </a:p>
          <a:p>
            <a:pPr lvl="2"/>
            <a:r>
              <a:rPr lang="pt-BR" dirty="0"/>
              <a:t>RN0013    Definindo valor de venda:    Todo livro após cadastrado deverá ser associado a um grupo de precificação onde o valor deverá ter como base a margem de lucro parametrizado para o grupo definido no cadastro do livro.</a:t>
            </a:r>
          </a:p>
          <a:p>
            <a:pPr lvl="2"/>
            <a:r>
              <a:rPr lang="pt-BR" dirty="0"/>
              <a:t>RN0014    Validar margem de lucro:    Um livro somente pode ter seu valor alterado se estiver dentro da margem de lucro definida pelo critério de grupo de precificação. Para um livro ter seu valor alterado para baixo da margem de lucro definida pelo grupo de precificação é necessária uma autorização de um gerente de vendas.</a:t>
            </a:r>
          </a:p>
          <a:p>
            <a:pPr lvl="2"/>
            <a:r>
              <a:rPr lang="pt-BR" dirty="0"/>
              <a:t>RN0015    Associar motivo de inativação:    Todo livro que for inativado manualmente deve ter uma justificativa e uma categoria de inativação associada.</a:t>
            </a:r>
          </a:p>
          <a:p>
            <a:pPr lvl="2"/>
            <a:r>
              <a:rPr lang="pt-BR" dirty="0"/>
              <a:t>RN0016    Associar motivo de inativação automática:    Todo cadastro de livro inativado de forma automática deve ser categorizado como FORA DE MERCADO.</a:t>
            </a:r>
          </a:p>
          <a:p>
            <a:pPr lvl="2"/>
            <a:r>
              <a:rPr lang="pt-BR" dirty="0"/>
              <a:t>RN0017    Associar motivo de ativação:    Todo livro que for ativado deve ter uma justificativa e uma categoria de ativação associada.</a:t>
            </a:r>
          </a:p>
          <a:p>
            <a:endParaRPr lang="pt-BR" dirty="0"/>
          </a:p>
        </p:txBody>
      </p:sp>
    </p:spTree>
    <p:extLst>
      <p:ext uri="{BB962C8B-B14F-4D97-AF65-F5344CB8AC3E}">
        <p14:creationId xmlns:p14="http://schemas.microsoft.com/office/powerpoint/2010/main" val="376485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2E048BC-4D28-4F24-86AF-F003CAA3392E}"/>
              </a:ext>
            </a:extLst>
          </p:cNvPr>
          <p:cNvSpPr>
            <a:spLocks noGrp="1"/>
          </p:cNvSpPr>
          <p:nvPr>
            <p:ph idx="1"/>
          </p:nvPr>
        </p:nvSpPr>
        <p:spPr>
          <a:xfrm>
            <a:off x="189756" y="260648"/>
            <a:ext cx="11881319" cy="6408712"/>
          </a:xfrm>
        </p:spPr>
        <p:txBody>
          <a:bodyPr>
            <a:normAutofit/>
          </a:bodyPr>
          <a:lstStyle/>
          <a:p>
            <a:r>
              <a:rPr lang="pt-BR" dirty="0"/>
              <a:t>4.3.3.2.	Cadastro de Clientes</a:t>
            </a:r>
          </a:p>
          <a:p>
            <a:pPr lvl="1"/>
            <a:r>
              <a:rPr lang="pt-BR" dirty="0"/>
              <a:t>RN0021    Cadastro de endereço de cobrança:    Para todo cliente cadastrado é obrigatório o registro de ao menos um endereço de cobrança. </a:t>
            </a:r>
          </a:p>
          <a:p>
            <a:pPr lvl="1"/>
            <a:r>
              <a:rPr lang="pt-BR" dirty="0"/>
              <a:t>RN0022    Cadastro de endereço de entrega:    Para todo cliente cadastrado é obrigatório o registro de ao menos um endereço de entrega. </a:t>
            </a:r>
          </a:p>
          <a:p>
            <a:pPr lvl="1"/>
            <a:r>
              <a:rPr lang="pt-BR" dirty="0"/>
              <a:t>RN0023    Composição do registro de endereços:    Todo cadastro de endereços associados a clientes deve ser composto dos seguintes dados: Tipo de residência (Casa, Apartamento etc.), Tipo Logradouro, Logradouro, Número, Bairro, CEP, Cidade, Estado e País. Todos os campos anteriores são de preenchimento obrigatório. Opcionalmente pode ser preenchido um campo observações.</a:t>
            </a:r>
          </a:p>
          <a:p>
            <a:pPr lvl="1"/>
            <a:r>
              <a:rPr lang="pt-BR" dirty="0"/>
              <a:t>RN0024    Composição do registro de cartões de crédito:    Todo cartão de crédito associado a um cliente deverá ser composto pelos seguintes campos: Nº do Cartão, Nome impresso no Cartão, Bandeira do Cartão e Código de Segurança.</a:t>
            </a:r>
          </a:p>
          <a:p>
            <a:endParaRPr lang="pt-BR" dirty="0"/>
          </a:p>
        </p:txBody>
      </p:sp>
    </p:spTree>
    <p:extLst>
      <p:ext uri="{BB962C8B-B14F-4D97-AF65-F5344CB8AC3E}">
        <p14:creationId xmlns:p14="http://schemas.microsoft.com/office/powerpoint/2010/main" val="4291655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CD60B17-B5FA-4491-A141-04AEAE1870A8}"/>
              </a:ext>
            </a:extLst>
          </p:cNvPr>
          <p:cNvSpPr>
            <a:spLocks noGrp="1"/>
          </p:cNvSpPr>
          <p:nvPr>
            <p:ph idx="1"/>
          </p:nvPr>
        </p:nvSpPr>
        <p:spPr>
          <a:xfrm>
            <a:off x="261764" y="116632"/>
            <a:ext cx="11881319" cy="6408712"/>
          </a:xfrm>
        </p:spPr>
        <p:txBody>
          <a:bodyPr/>
          <a:lstStyle/>
          <a:p>
            <a:pPr lvl="1"/>
            <a:r>
              <a:rPr lang="pt-BR" dirty="0"/>
              <a:t>RN0025    Bandeiras permitidas para registro de cartões de crédito:    Todo cartão de crédito associado a um cliente deverá ser de alguma bandeira registrada no sistema.</a:t>
            </a:r>
          </a:p>
          <a:p>
            <a:pPr lvl="1"/>
            <a:r>
              <a:rPr lang="pt-BR" dirty="0"/>
              <a:t>RN0026    Dados obrigatórios para o cadastro de um cliente:   Para todo cliente cadastrado é obrigatório o cadastro dos seguintes dados: Gênero, Nome, Data de Nascimento, CPF, Telefone (deve ser composto pelo tipo, DDD e número), e-mail, senha, endereço residencial.</a:t>
            </a:r>
          </a:p>
          <a:p>
            <a:pPr lvl="1"/>
            <a:r>
              <a:rPr lang="pt-BR" dirty="0"/>
              <a:t>RN0027    Ranking de cliente    O cliente deve receber um ranking numérico com base no seu perfil de compra.</a:t>
            </a:r>
          </a:p>
          <a:p>
            <a:pPr lvl="1"/>
            <a:r>
              <a:rPr lang="pt-BR" dirty="0"/>
              <a:t>RN0028    Validar retorno da operadora de cartão de crédito:    Somente deve-se dar baixa no estoque de itens cuja compra tenha sido efetivada, isso significa que o status não é mais EM PROCESSAMENTO. Todo item que faça parte de uma compra não aprovada deve ser desbloqueado e mantido em estoque.</a:t>
            </a:r>
          </a:p>
          <a:p>
            <a:endParaRPr lang="pt-BR" dirty="0"/>
          </a:p>
        </p:txBody>
      </p:sp>
    </p:spTree>
    <p:extLst>
      <p:ext uri="{BB962C8B-B14F-4D97-AF65-F5344CB8AC3E}">
        <p14:creationId xmlns:p14="http://schemas.microsoft.com/office/powerpoint/2010/main" val="66910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F95A1BE-5B60-4BEB-A1CB-01BB0E55CA5E}"/>
              </a:ext>
            </a:extLst>
          </p:cNvPr>
          <p:cNvSpPr>
            <a:spLocks noGrp="1"/>
          </p:cNvSpPr>
          <p:nvPr>
            <p:ph idx="1"/>
          </p:nvPr>
        </p:nvSpPr>
        <p:spPr>
          <a:xfrm>
            <a:off x="117749" y="116632"/>
            <a:ext cx="11953328" cy="6624736"/>
          </a:xfrm>
        </p:spPr>
        <p:txBody>
          <a:bodyPr>
            <a:normAutofit/>
          </a:bodyPr>
          <a:lstStyle/>
          <a:p>
            <a:r>
              <a:rPr lang="pt-BR" dirty="0"/>
              <a:t>4.3.3.3.	Gerenciar Vendas Eletrônicas</a:t>
            </a:r>
          </a:p>
          <a:p>
            <a:pPr lvl="1"/>
            <a:r>
              <a:rPr lang="pt-BR" dirty="0"/>
              <a:t>RN0031    Validar estoque para adição de itens no carrinho:    Não deve ser permitido adicionar um item no carrinho de compra que não esteja disponível em estoque. Também deve ser validado a quantidade do item adicionado ao carrinho para que não seja adicionado mais itens do que o disponível em estoque.</a:t>
            </a:r>
          </a:p>
          <a:p>
            <a:pPr lvl="1"/>
            <a:r>
              <a:rPr lang="pt-BR" dirty="0"/>
              <a:t>RN0032    Validar estoque para compra:    Ao solicitar a compra de itens que estejam em um carrinho deve-se garantir que tais itens ainda permanecem disponíveis em estoque.</a:t>
            </a:r>
          </a:p>
          <a:p>
            <a:pPr lvl="1"/>
            <a:r>
              <a:rPr lang="pt-BR" dirty="0"/>
              <a:t>RN0033    Uso de cupom promocional para pagamento:    Apenas um cupom promocional pode ser utilizado por compra.</a:t>
            </a:r>
          </a:p>
          <a:p>
            <a:pPr lvl="1"/>
            <a:r>
              <a:rPr lang="pt-BR" dirty="0"/>
              <a:t>RN0034    Uso de diversões cartões de crédito:     Uma compra pode ser paga utilizando mais de um cartão de crédito, porém o valor mínimo para ser pago com cada cartão deve ser R$ 10,00.</a:t>
            </a:r>
          </a:p>
          <a:p>
            <a:pPr lvl="1"/>
            <a:r>
              <a:rPr lang="pt-BR" dirty="0"/>
              <a:t>RN0035    Uso de cupons junto a cartão de crédito:    Ao realizar pagamento utilizando cupons e cartões em conjunto, deve-se sempre considerar o valor máximo dos cupons. Somente neste caso é permitido que seja realizado um pagamento de um valor menor que R$ 10,00 no cartão. Exemplo: Uma compra de R$ 35,00 o cliente pode pagar R$ 30,00 utilizando cupons de troca ou cupons promocionais e pagar R$ 5,00 com cartão de crédito.</a:t>
            </a:r>
          </a:p>
          <a:p>
            <a:endParaRPr lang="pt-BR" dirty="0"/>
          </a:p>
        </p:txBody>
      </p:sp>
    </p:spTree>
    <p:extLst>
      <p:ext uri="{BB962C8B-B14F-4D97-AF65-F5344CB8AC3E}">
        <p14:creationId xmlns:p14="http://schemas.microsoft.com/office/powerpoint/2010/main" val="2914793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67C686-2695-424E-99E1-22FA1DA373FD}"/>
              </a:ext>
            </a:extLst>
          </p:cNvPr>
          <p:cNvSpPr>
            <a:spLocks noGrp="1"/>
          </p:cNvSpPr>
          <p:nvPr>
            <p:ph type="title"/>
          </p:nvPr>
        </p:nvSpPr>
        <p:spPr>
          <a:xfrm>
            <a:off x="1218883" y="274637"/>
            <a:ext cx="10360501" cy="1223963"/>
          </a:xfrm>
        </p:spPr>
        <p:txBody>
          <a:bodyPr anchor="b">
            <a:normAutofit/>
          </a:bodyPr>
          <a:lstStyle/>
          <a:p>
            <a:r>
              <a:rPr lang="pt-BR" dirty="0"/>
              <a:t>Regra de Negócio: Livro</a:t>
            </a:r>
          </a:p>
        </p:txBody>
      </p:sp>
      <p:pic>
        <p:nvPicPr>
          <p:cNvPr id="5" name="Espaço Reservado para Conteúdo 4" descr="Tela de celular com texto preto sobre fundo branco&#10;&#10;Descrição gerada automaticamente">
            <a:extLst>
              <a:ext uri="{FF2B5EF4-FFF2-40B4-BE49-F238E27FC236}">
                <a16:creationId xmlns:a16="http://schemas.microsoft.com/office/drawing/2014/main" id="{01FC5E8C-1FFE-4EAA-9122-FFB3892849AB}"/>
              </a:ext>
            </a:extLst>
          </p:cNvPr>
          <p:cNvPicPr>
            <a:picLocks noGrp="1" noChangeAspect="1"/>
          </p:cNvPicPr>
          <p:nvPr>
            <p:ph sz="half" idx="1"/>
          </p:nvPr>
        </p:nvPicPr>
        <p:blipFill>
          <a:blip r:embed="rId2"/>
          <a:stretch>
            <a:fillRect/>
          </a:stretch>
        </p:blipFill>
        <p:spPr>
          <a:xfrm>
            <a:off x="1715338" y="1706880"/>
            <a:ext cx="4085766" cy="4465320"/>
          </a:xfrm>
          <a:noFill/>
        </p:spPr>
      </p:pic>
      <p:pic>
        <p:nvPicPr>
          <p:cNvPr id="7" name="Espaço Reservado para Conteúdo 6">
            <a:extLst>
              <a:ext uri="{FF2B5EF4-FFF2-40B4-BE49-F238E27FC236}">
                <a16:creationId xmlns:a16="http://schemas.microsoft.com/office/drawing/2014/main" id="{AD0076CB-8D2D-4462-84F9-4510670B16E4}"/>
              </a:ext>
            </a:extLst>
          </p:cNvPr>
          <p:cNvPicPr>
            <a:picLocks noGrp="1" noChangeAspect="1"/>
          </p:cNvPicPr>
          <p:nvPr>
            <p:ph sz="half" idx="2"/>
          </p:nvPr>
        </p:nvPicPr>
        <p:blipFill>
          <a:blip r:embed="rId3"/>
          <a:stretch>
            <a:fillRect/>
          </a:stretch>
        </p:blipFill>
        <p:spPr>
          <a:xfrm>
            <a:off x="6500813" y="3657464"/>
            <a:ext cx="5078412" cy="563835"/>
          </a:xfrm>
        </p:spPr>
      </p:pic>
    </p:spTree>
    <p:extLst>
      <p:ext uri="{BB962C8B-B14F-4D97-AF65-F5344CB8AC3E}">
        <p14:creationId xmlns:p14="http://schemas.microsoft.com/office/powerpoint/2010/main" val="1804415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1DA256B8-BDF5-4E39-9654-C0972919EFCB}"/>
              </a:ext>
            </a:extLst>
          </p:cNvPr>
          <p:cNvSpPr>
            <a:spLocks noGrp="1"/>
          </p:cNvSpPr>
          <p:nvPr>
            <p:ph idx="1"/>
          </p:nvPr>
        </p:nvSpPr>
        <p:spPr>
          <a:xfrm>
            <a:off x="189757" y="188640"/>
            <a:ext cx="11809312" cy="6480720"/>
          </a:xfrm>
        </p:spPr>
        <p:txBody>
          <a:bodyPr>
            <a:normAutofit/>
          </a:bodyPr>
          <a:lstStyle/>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RN0036    Gerar cupom de troca:    Um cupom de troca deve ser gerado quando uma compra for paga com outros cupons em que o valor supere o valor da compra. </a:t>
            </a:r>
            <a:r>
              <a:rPr lang="pt-BR" sz="1400" dirty="0" err="1">
                <a:effectLst/>
                <a:latin typeface="Segoe UI" panose="020B0502040204020203" pitchFamily="34" charset="0"/>
                <a:ea typeface="Times New Roman" panose="02020603050405020304" pitchFamily="18" charset="0"/>
              </a:rPr>
              <a:t>Obs</a:t>
            </a:r>
            <a:r>
              <a:rPr lang="pt-BR" sz="1400" dirty="0">
                <a:effectLst/>
                <a:latin typeface="Segoe UI" panose="020B0502040204020203" pitchFamily="34" charset="0"/>
                <a:ea typeface="Times New Roman" panose="02020603050405020304" pitchFamily="18" charset="0"/>
              </a:rPr>
              <a:t>: O sistema não deve possibilitar o uso de cupons que supere a compra desnecessariamente, </a:t>
            </a:r>
            <a:r>
              <a:rPr lang="pt-BR" sz="1400" dirty="0" err="1">
                <a:effectLst/>
                <a:latin typeface="Segoe UI" panose="020B0502040204020203" pitchFamily="34" charset="0"/>
                <a:ea typeface="Times New Roman" panose="02020603050405020304" pitchFamily="18" charset="0"/>
              </a:rPr>
              <a:t>ex</a:t>
            </a:r>
            <a:r>
              <a:rPr lang="pt-BR" sz="1400" dirty="0">
                <a:effectLst/>
                <a:latin typeface="Segoe UI" panose="020B0502040204020203" pitchFamily="34" charset="0"/>
                <a:ea typeface="Times New Roman" panose="02020603050405020304" pitchFamily="18" charset="0"/>
              </a:rPr>
              <a:t>: a venda tem valor total de R$ 50,00 e o cliente possui três cupons, um com valor de R$ 20,00, outro com valor de R$ 40,00 e um terceiro com valor de R$ 35,00 o sistema não deve possibilitar o uso dos três cupons nesta compra, deve ser aceito apenas dois cupons e consequentemente gerar um cupom com a diferença de R$ 5,00, ou R$ 10,00 ou R$ 25,00.</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RN0037    Validar Forma de Pagamento para finalização de compra:    Após a finalização da compra a forma de pagamento deve ser validada. Para tal deve-se validar a validade e veracidade dos cupons de troca e promocionais que porventura foram utilizados. Também deve ser validado o aceite da compra pela respectiva operadora de cartão de crédito.</a:t>
            </a:r>
            <a:endParaRPr lang="pt-BR" sz="1400" dirty="0">
              <a:effectLst/>
              <a:latin typeface="Arial" panose="020B0604020202020204" pitchFamily="34" charset="0"/>
              <a:ea typeface="Times New Roman" panose="02020603050405020304" pitchFamily="18" charset="0"/>
            </a:endParaRPr>
          </a:p>
          <a:p>
            <a:pPr lvl="1"/>
            <a:r>
              <a:rPr lang="pt-BR" dirty="0"/>
              <a:t>RN0036    Gerar cupom de troca:    Um cupom de troca deve ser gerado quando uma compra for paga com outros cupons em que o valor supere o valor da compra. </a:t>
            </a:r>
            <a:r>
              <a:rPr lang="pt-BR" dirty="0" err="1"/>
              <a:t>Obs</a:t>
            </a:r>
            <a:r>
              <a:rPr lang="pt-BR" dirty="0"/>
              <a:t>: O sistema não deve possibilitar o uso de cupons que supere a compra desnecessariamente, </a:t>
            </a:r>
            <a:r>
              <a:rPr lang="pt-BR" dirty="0" err="1"/>
              <a:t>ex</a:t>
            </a:r>
            <a:r>
              <a:rPr lang="pt-BR" dirty="0"/>
              <a:t>: a venda tem valor total de R$ 50,00 e o cliente possui três cupons, um com valor de R$ 20,00, outro com valor de R$ 40,00 e um terceiro com valor de R$ 35,00 o sistema não deve possibilitar o uso dos três cupons nesta compra, deve ser aceito apenas dois cupons e consequentemente gerar um cupom com a diferença de R$ 5,00, ou R$ 10,00 ou R$ 25,00.</a:t>
            </a:r>
          </a:p>
          <a:p>
            <a:pPr lvl="1"/>
            <a:r>
              <a:rPr lang="pt-BR" dirty="0"/>
              <a:t>RN0037    Validar Forma de Pagamento para finalização de compra:    Após a finalização da compra a forma de pagamento deve ser validada. Para tal deve-se validar a validade e veracidade dos cupons de troca e promocionais que porventura foram utilizados. Também deve ser validado o aceite da compra pela respectiva operadora de cartão de crédito.</a:t>
            </a:r>
          </a:p>
          <a:p>
            <a:endParaRPr lang="pt-BR" dirty="0"/>
          </a:p>
        </p:txBody>
      </p:sp>
    </p:spTree>
    <p:extLst>
      <p:ext uri="{BB962C8B-B14F-4D97-AF65-F5344CB8AC3E}">
        <p14:creationId xmlns:p14="http://schemas.microsoft.com/office/powerpoint/2010/main" val="3314017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9F142C1-68E9-473F-959C-57B4AC5CD837}"/>
              </a:ext>
            </a:extLst>
          </p:cNvPr>
          <p:cNvSpPr>
            <a:spLocks noGrp="1"/>
          </p:cNvSpPr>
          <p:nvPr>
            <p:ph idx="1"/>
          </p:nvPr>
        </p:nvSpPr>
        <p:spPr>
          <a:xfrm>
            <a:off x="189757" y="188640"/>
            <a:ext cx="11809312" cy="6552728"/>
          </a:xfrm>
        </p:spPr>
        <p:txBody>
          <a:bodyPr>
            <a:normAutofit/>
          </a:bodyPr>
          <a:lstStyle/>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RN0038    Alterar status da compra conforme processo de aprovação de forma de pagamento:    Caso as formas de pagamento tenham sido validadas com sucesso, a compra deve passar ter o status APROVADA. Caso contrário deve passar a ter o status REPROVADA.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RN0039    Alterar status da compra para transporte:    Toda compra selecionada para ser entregue por um administrador deve ter seu status alterado para EM TRANSPORTE.</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RN0040    Alterar status da compra após entrega:    Toda compra selecionada como entregue por um administrador deve ter seu status alterado para ENTREGUE.</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RN0041    Gerar pedido de troca:    Todo item selecionado para troca deve gerar um pedido de troca. Este pedido deverá terá o status EM TROCA. Caso o cliente solicite a troca de toda a compra o status do pedido deverá ser EM TROCA.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RN0042    Alterar status do pedido após recebimento de troca:    Ao confirmar que os itens de um pedido de troca ou uma compra com status EM TROCA foi recebido o status do pedido ou compra deverá ser TROCADO.</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RN0043    Validação para solicitar troca:    Somente itens de pedidos com status ENTREGUE poderão receber solicitação de troca.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RN0044    Bloqueio de produtos:    Ao adicionar o item no carrinho, este deverá ser temporiamente bloqueado para que novas compras não sejam solicitadas. Tal bloqueio só deve ser retirado no caso da compra que gerou tal status não ser efetivada ou aprovada em um prazo parametrizado, o prazo deve levar em consideração o momento do bloqueio. Obs.: O prazo parametrizado deve ser relativo ao último item incluído no carrinho.</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RNF0045    Retirar item do carrinho:    Toda vez que um item for desbloqueado todos itens do mesmo produto deverão ser retirados do carrinho de compra que gerou o prazo de bloqueio. </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RNF0046    Gerar notificação de autorização de troca:    Quando o administrador autorizar uma troca o sistema deverá gerar uma notificação sobre tal ao cliente.</a:t>
            </a:r>
            <a:endParaRPr lang="pt-BR" sz="1400" dirty="0">
              <a:effectLst/>
              <a:latin typeface="Arial" panose="020B0604020202020204" pitchFamily="34" charset="0"/>
              <a:ea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927343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C3A9B29-4D72-48A7-918E-C8AC009674F4}"/>
              </a:ext>
            </a:extLst>
          </p:cNvPr>
          <p:cNvSpPr>
            <a:spLocks noGrp="1"/>
          </p:cNvSpPr>
          <p:nvPr>
            <p:ph idx="1"/>
          </p:nvPr>
        </p:nvSpPr>
        <p:spPr>
          <a:xfrm>
            <a:off x="117748" y="116632"/>
            <a:ext cx="11953327" cy="6624736"/>
          </a:xfrm>
        </p:spPr>
        <p:txBody>
          <a:bodyPr/>
          <a:lstStyle/>
          <a:p>
            <a:r>
              <a:rPr lang="pt-BR" dirty="0"/>
              <a:t>4.3.3.4.	Controle de Estoque</a:t>
            </a:r>
          </a:p>
          <a:p>
            <a:pPr lvl="1"/>
            <a:r>
              <a:rPr lang="pt-BR" dirty="0"/>
              <a:t>RN0051    Validar dados de estoque:    Para cada entrada em estoque, deve ser obrigatoriamente informado o produto, a quantidade, o valor de custo, fornecedor, e a data de entrada dos itens de produto.</a:t>
            </a:r>
          </a:p>
          <a:p>
            <a:pPr lvl="1"/>
            <a:r>
              <a:rPr lang="pt-BR" dirty="0"/>
              <a:t>RN0052   Definir valor de item com diferentes custos:    Quando itens de um determinado livro forem registrados com valores de custo diferentes deverá ser calculado o valor de venda com base no grupo de precificação, porém o valor de todos itens deverão ser iguais, considerando então o maior valor de custo.</a:t>
            </a:r>
          </a:p>
          <a:p>
            <a:pPr lvl="1"/>
            <a:r>
              <a:rPr lang="pt-BR" dirty="0"/>
              <a:t>RN0061    Quantidade de itens:    Não deve ser permitido que seja realizado a entrada de itens de livros com quantidade igual a zero.</a:t>
            </a:r>
          </a:p>
          <a:p>
            <a:pPr lvl="1"/>
            <a:r>
              <a:rPr lang="pt-BR" dirty="0"/>
              <a:t>RN0062    Valor de custo:    Para todo item deve haver um valor de custo.</a:t>
            </a:r>
          </a:p>
          <a:p>
            <a:pPr lvl="1"/>
            <a:r>
              <a:rPr lang="pt-BR" dirty="0"/>
              <a:t>RNF0064    Data de entrada: Não deve ser permitido que itens sejam registrados sem que uma data de entrada seja registrada.</a:t>
            </a:r>
          </a:p>
          <a:p>
            <a:endParaRPr lang="pt-BR" dirty="0"/>
          </a:p>
        </p:txBody>
      </p:sp>
    </p:spTree>
    <p:extLst>
      <p:ext uri="{BB962C8B-B14F-4D97-AF65-F5344CB8AC3E}">
        <p14:creationId xmlns:p14="http://schemas.microsoft.com/office/powerpoint/2010/main" val="1999694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DBAB854-9825-40BE-BD73-3E2D52216A3B}"/>
              </a:ext>
            </a:extLst>
          </p:cNvPr>
          <p:cNvSpPr>
            <a:spLocks noGrp="1"/>
          </p:cNvSpPr>
          <p:nvPr>
            <p:ph idx="1"/>
          </p:nvPr>
        </p:nvSpPr>
        <p:spPr>
          <a:xfrm>
            <a:off x="189756" y="188640"/>
            <a:ext cx="11881319" cy="6552728"/>
          </a:xfrm>
        </p:spPr>
        <p:txBody>
          <a:bodyPr/>
          <a:lstStyle/>
          <a:p>
            <a:r>
              <a:rPr lang="pt-BR" dirty="0"/>
              <a:t>5.	Premissas</a:t>
            </a:r>
          </a:p>
          <a:p>
            <a:pPr lvl="1"/>
            <a:r>
              <a:rPr lang="pt-BR" dirty="0"/>
              <a:t>As premissas são informações que consideramos verdadeiras ou reais, e que vão sendo elaboradas gradativamente no decorrer do processo de Planejamento. Elas são documentas inicialmente no documento de visão e serão usadas como entradas em outros processos mais à frente.</a:t>
            </a:r>
          </a:p>
          <a:p>
            <a:pPr lvl="1"/>
            <a:r>
              <a:rPr lang="pt-BR" dirty="0"/>
              <a:t>Premissas são coisas que o gerente de projeto toma como verdade para basear o seu planejamento. Uma premissa considerada, mas não documentada, pode ocasionar o insucesso do projeto.</a:t>
            </a:r>
          </a:p>
          <a:p>
            <a:pPr lvl="1"/>
            <a:r>
              <a:rPr lang="pt-BR" dirty="0"/>
              <a:t>O projeto será orientado pelo professor Rodrigo Rocha.</a:t>
            </a:r>
          </a:p>
          <a:p>
            <a:endParaRPr lang="pt-BR" dirty="0"/>
          </a:p>
        </p:txBody>
      </p:sp>
    </p:spTree>
    <p:extLst>
      <p:ext uri="{BB962C8B-B14F-4D97-AF65-F5344CB8AC3E}">
        <p14:creationId xmlns:p14="http://schemas.microsoft.com/office/powerpoint/2010/main" val="2447925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B9B7FE6-1C24-4353-B1A2-27487ADC0A6F}"/>
              </a:ext>
            </a:extLst>
          </p:cNvPr>
          <p:cNvSpPr>
            <a:spLocks noGrp="1"/>
          </p:cNvSpPr>
          <p:nvPr>
            <p:ph idx="1"/>
          </p:nvPr>
        </p:nvSpPr>
        <p:spPr>
          <a:xfrm>
            <a:off x="117748" y="116632"/>
            <a:ext cx="11953327" cy="6624736"/>
          </a:xfrm>
        </p:spPr>
        <p:txBody>
          <a:bodyPr/>
          <a:lstStyle/>
          <a:p>
            <a:r>
              <a:rPr lang="pt-BR" dirty="0"/>
              <a:t>6.	Influência das Partes Interessadas</a:t>
            </a:r>
          </a:p>
          <a:p>
            <a:pPr lvl="1"/>
            <a:r>
              <a:rPr lang="pt-BR" dirty="0"/>
              <a:t>Rodrigo Rocha Silva: professor da FATEC Mogi das Cruzes. Interessado que o projeto esteja fielmente seguindo os padrões de projeto estabelecidos com ele.</a:t>
            </a:r>
          </a:p>
          <a:p>
            <a:pPr lvl="1"/>
            <a:r>
              <a:rPr lang="pt-BR" dirty="0"/>
              <a:t>FATEC Mogi das Cruzes: instituição de educação. Interessada que o projeto seja completado no tempo hábil de seis meses e que seja aprovado pelo Rodrigo Rocha Silva.</a:t>
            </a:r>
          </a:p>
          <a:p>
            <a:endParaRPr lang="pt-BR" dirty="0"/>
          </a:p>
        </p:txBody>
      </p:sp>
    </p:spTree>
    <p:extLst>
      <p:ext uri="{BB962C8B-B14F-4D97-AF65-F5344CB8AC3E}">
        <p14:creationId xmlns:p14="http://schemas.microsoft.com/office/powerpoint/2010/main" val="296745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D1C5473D-D59E-49ED-B66D-D666E985FBBB}"/>
              </a:ext>
            </a:extLst>
          </p:cNvPr>
          <p:cNvSpPr>
            <a:spLocks noGrp="1"/>
          </p:cNvSpPr>
          <p:nvPr>
            <p:ph idx="1"/>
          </p:nvPr>
        </p:nvSpPr>
        <p:spPr>
          <a:xfrm>
            <a:off x="117748" y="116632"/>
            <a:ext cx="11953327" cy="6624736"/>
          </a:xfrm>
        </p:spPr>
        <p:txBody>
          <a:bodyPr/>
          <a:lstStyle/>
          <a:p>
            <a:r>
              <a:rPr lang="pt-BR" dirty="0"/>
              <a:t>7.	Representação Arquitetural</a:t>
            </a:r>
          </a:p>
          <a:p>
            <a:pPr lvl="1"/>
            <a:r>
              <a:rPr lang="pt-BR" dirty="0"/>
              <a:t>Os sistemas serão desenvolvidos tendo como base a arquitetura ilustrada na Figura 1. Toda a arquitetura será baseada nos padrões de projetos tradicionais do </a:t>
            </a:r>
            <a:r>
              <a:rPr lang="pt-BR" dirty="0" err="1"/>
              <a:t>GoF</a:t>
            </a:r>
            <a:r>
              <a:rPr lang="pt-BR" dirty="0"/>
              <a:t>, e a arquitetura MVC.</a:t>
            </a:r>
          </a:p>
          <a:p>
            <a:endParaRPr lang="pt-BR" dirty="0"/>
          </a:p>
        </p:txBody>
      </p:sp>
      <p:pic>
        <p:nvPicPr>
          <p:cNvPr id="4" name="Picture 1">
            <a:extLst>
              <a:ext uri="{FF2B5EF4-FFF2-40B4-BE49-F238E27FC236}">
                <a16:creationId xmlns:a16="http://schemas.microsoft.com/office/drawing/2014/main" id="{2B1FB723-E1E0-40EE-B142-EC77B0A4270E}"/>
              </a:ext>
            </a:extLst>
          </p:cNvPr>
          <p:cNvPicPr/>
          <p:nvPr/>
        </p:nvPicPr>
        <p:blipFill>
          <a:blip r:embed="rId2"/>
          <a:stretch>
            <a:fillRect/>
          </a:stretch>
        </p:blipFill>
        <p:spPr>
          <a:xfrm>
            <a:off x="1236128" y="1752001"/>
            <a:ext cx="9716566" cy="4956509"/>
          </a:xfrm>
          <a:prstGeom prst="rect">
            <a:avLst/>
          </a:prstGeom>
        </p:spPr>
      </p:pic>
    </p:spTree>
    <p:extLst>
      <p:ext uri="{BB962C8B-B14F-4D97-AF65-F5344CB8AC3E}">
        <p14:creationId xmlns:p14="http://schemas.microsoft.com/office/powerpoint/2010/main" val="360329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D649632-BE0A-4CD9-A8F4-D0FADC608444}"/>
              </a:ext>
            </a:extLst>
          </p:cNvPr>
          <p:cNvSpPr>
            <a:spLocks noGrp="1"/>
          </p:cNvSpPr>
          <p:nvPr>
            <p:ph idx="1"/>
          </p:nvPr>
        </p:nvSpPr>
        <p:spPr>
          <a:xfrm>
            <a:off x="117748" y="116632"/>
            <a:ext cx="11953327" cy="6624736"/>
          </a:xfrm>
        </p:spPr>
        <p:txBody>
          <a:bodyPr>
            <a:normAutofit fontScale="85000" lnSpcReduction="20000"/>
          </a:bodyPr>
          <a:lstStyle/>
          <a:p>
            <a:r>
              <a:rPr lang="pt-BR" dirty="0"/>
              <a:t>O Core WEB abrigará os componentes da arquitetura responsáveis por receber requisições vindas da camada de </a:t>
            </a:r>
            <a:r>
              <a:rPr lang="pt-BR" dirty="0" err="1"/>
              <a:t>FrontEnd</a:t>
            </a:r>
            <a:r>
              <a:rPr lang="pt-BR" dirty="0"/>
              <a:t>, e com base nela devolver uma resposta apropriada. Será utilizado para essa camada as tecnologias C# como linguagem de programação adotada junto ao Framework ASP.NET Core da Microsoft.</a:t>
            </a:r>
          </a:p>
          <a:p>
            <a:r>
              <a:rPr lang="pt-BR" dirty="0"/>
              <a:t>A Camada de </a:t>
            </a:r>
            <a:r>
              <a:rPr lang="pt-BR" dirty="0" err="1"/>
              <a:t>FrontEnd</a:t>
            </a:r>
            <a:r>
              <a:rPr lang="pt-BR" dirty="0"/>
              <a:t> será contemplará toda a interação com os usuários e com base nessa interação requisições para a camada de </a:t>
            </a:r>
            <a:r>
              <a:rPr lang="pt-BR" dirty="0" err="1"/>
              <a:t>BackEnd</a:t>
            </a:r>
            <a:r>
              <a:rPr lang="pt-BR" dirty="0"/>
              <a:t> serão disparadas, e com base na resposta, os comportamentos adequados serão executados e exibidos para o usuário atuante na interação. As tecnologias utilizadas serão o HTML e CSS, usando o framework </a:t>
            </a:r>
            <a:r>
              <a:rPr lang="pt-BR" dirty="0" err="1"/>
              <a:t>Bootstrap</a:t>
            </a:r>
            <a:r>
              <a:rPr lang="pt-BR" dirty="0"/>
              <a:t>, e o </a:t>
            </a:r>
            <a:r>
              <a:rPr lang="pt-BR" dirty="0" err="1"/>
              <a:t>JavaScript</a:t>
            </a:r>
            <a:r>
              <a:rPr lang="pt-BR" dirty="0"/>
              <a:t> usando a Biblioteca </a:t>
            </a:r>
            <a:r>
              <a:rPr lang="pt-BR" dirty="0" err="1"/>
              <a:t>Jquery</a:t>
            </a:r>
            <a:r>
              <a:rPr lang="pt-BR" dirty="0"/>
              <a:t>, para a execução das requisições e processamento de </a:t>
            </a:r>
            <a:r>
              <a:rPr lang="pt-BR" dirty="0" err="1"/>
              <a:t>html</a:t>
            </a:r>
            <a:r>
              <a:rPr lang="pt-BR" dirty="0"/>
              <a:t> baseado na resposta do </a:t>
            </a:r>
            <a:r>
              <a:rPr lang="pt-BR" dirty="0" err="1"/>
              <a:t>BackEnd</a:t>
            </a:r>
            <a:r>
              <a:rPr lang="pt-BR" dirty="0"/>
              <a:t>.</a:t>
            </a:r>
          </a:p>
          <a:p>
            <a:r>
              <a:rPr lang="pt-BR" dirty="0"/>
              <a:t>As Classes de Domínio são as classes que representam os tipos de dados condizentes com o modelo de negócio, contendo somente os atributos e os métodos </a:t>
            </a:r>
            <a:r>
              <a:rPr lang="pt-BR" dirty="0" err="1"/>
              <a:t>getters</a:t>
            </a:r>
            <a:r>
              <a:rPr lang="pt-BR" dirty="0"/>
              <a:t>/</a:t>
            </a:r>
            <a:r>
              <a:rPr lang="pt-BR" dirty="0" err="1"/>
              <a:t>setters</a:t>
            </a:r>
            <a:r>
              <a:rPr lang="pt-BR" dirty="0"/>
              <a:t>, e eventualmente alguns métodos de manipulação desses objetos específicos.</a:t>
            </a:r>
          </a:p>
          <a:p>
            <a:r>
              <a:rPr lang="pt-BR" dirty="0"/>
              <a:t>As Classes de Negócio representam as classes responsáveis por aplicar as regras de negócio do sistema como, classes de Validações que obrigam com que os objetos que estão chegando estejam seguindo as regras previamente determinadas, para que a informação a ser </a:t>
            </a:r>
            <a:r>
              <a:rPr lang="pt-BR" dirty="0" err="1"/>
              <a:t>tradata</a:t>
            </a:r>
            <a:r>
              <a:rPr lang="pt-BR" dirty="0"/>
              <a:t> mantenha a integridade desejada.  A comunicação com a camada </a:t>
            </a:r>
            <a:r>
              <a:rPr lang="pt-BR" dirty="0" err="1"/>
              <a:t>Enitity</a:t>
            </a:r>
            <a:r>
              <a:rPr lang="pt-BR" dirty="0"/>
              <a:t> Framework também ocorre com o objetivo de persistir, remover e consultar os dados de acordo com os as mesmas regras de negócio determinadas.</a:t>
            </a:r>
          </a:p>
          <a:p>
            <a:r>
              <a:rPr lang="pt-BR" dirty="0"/>
              <a:t>A Camada de Nome </a:t>
            </a:r>
            <a:r>
              <a:rPr lang="pt-BR" dirty="0" err="1"/>
              <a:t>Entity</a:t>
            </a:r>
            <a:r>
              <a:rPr lang="pt-BR" dirty="0"/>
              <a:t> Framework é responsável por </a:t>
            </a:r>
            <a:r>
              <a:rPr lang="pt-BR" dirty="0" err="1"/>
              <a:t>persitir</a:t>
            </a:r>
            <a:r>
              <a:rPr lang="pt-BR" dirty="0"/>
              <a:t>, remover e consultar a informação utilizando os métodos fornecidos pelo ORM quando passados objetos já validados pela camada de negócio.</a:t>
            </a:r>
          </a:p>
        </p:txBody>
      </p:sp>
    </p:spTree>
    <p:extLst>
      <p:ext uri="{BB962C8B-B14F-4D97-AF65-F5344CB8AC3E}">
        <p14:creationId xmlns:p14="http://schemas.microsoft.com/office/powerpoint/2010/main" val="846832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4C202A9-E6AC-4C54-92CA-177DE44FE450}"/>
              </a:ext>
            </a:extLst>
          </p:cNvPr>
          <p:cNvSpPr>
            <a:spLocks noGrp="1"/>
          </p:cNvSpPr>
          <p:nvPr>
            <p:ph idx="1"/>
          </p:nvPr>
        </p:nvSpPr>
        <p:spPr/>
        <p:txBody>
          <a:bodyPr/>
          <a:lstStyle/>
          <a:p>
            <a:endParaRPr lang="pt-BR" dirty="0"/>
          </a:p>
          <a:p>
            <a:pPr marL="0" indent="0">
              <a:buNone/>
            </a:pPr>
            <a:endParaRPr lang="pt-BR" dirty="0"/>
          </a:p>
          <a:p>
            <a:pPr indent="228600" algn="ctr"/>
            <a:r>
              <a:rPr lang="pt-BR" sz="1800" b="1" dirty="0">
                <a:effectLst/>
                <a:latin typeface="Arial-BoldMT"/>
                <a:ea typeface="Times New Roman" panose="02020603050405020304" pitchFamily="18" charset="0"/>
                <a:cs typeface="Arial-BoldMT"/>
              </a:rPr>
              <a:t>Figura 2 – </a:t>
            </a:r>
            <a:r>
              <a:rPr lang="pt-BR" sz="1800" b="1" dirty="0" err="1">
                <a:effectLst/>
                <a:latin typeface="Arial-BoldMT"/>
                <a:ea typeface="Times New Roman" panose="02020603050405020304" pitchFamily="18" charset="0"/>
                <a:cs typeface="Arial-BoldMT"/>
              </a:rPr>
              <a:t>Estruta</a:t>
            </a:r>
            <a:r>
              <a:rPr lang="pt-BR" sz="1800" b="1" dirty="0">
                <a:effectLst/>
                <a:latin typeface="Arial-BoldMT"/>
                <a:ea typeface="Times New Roman" panose="02020603050405020304" pitchFamily="18" charset="0"/>
                <a:cs typeface="Arial-BoldMT"/>
              </a:rPr>
              <a:t> Organizacional</a:t>
            </a:r>
            <a:endParaRPr lang="pt-BR" sz="1800" dirty="0">
              <a:effectLst/>
              <a:latin typeface="Arial" panose="020B0604020202020204" pitchFamily="34" charset="0"/>
              <a:ea typeface="Times New Roman" panose="02020603050405020304" pitchFamily="18" charset="0"/>
            </a:endParaRPr>
          </a:p>
          <a:p>
            <a:pPr indent="228600" algn="ctr"/>
            <a:r>
              <a:rPr lang="pt-BR" sz="1800" b="1" dirty="0">
                <a:effectLst/>
                <a:latin typeface="Arial-BoldMT"/>
                <a:ea typeface="Times New Roman" panose="02020603050405020304" pitchFamily="18" charset="0"/>
                <a:cs typeface="Arial-BoldMT"/>
              </a:rPr>
              <a:t> </a:t>
            </a:r>
            <a:endParaRPr lang="pt-BR" sz="1800" dirty="0">
              <a:effectLst/>
              <a:latin typeface="Arial" panose="020B0604020202020204" pitchFamily="34" charset="0"/>
              <a:ea typeface="Times New Roman" panose="02020603050405020304" pitchFamily="18" charset="0"/>
            </a:endParaRPr>
          </a:p>
          <a:p>
            <a:pPr marL="449580" indent="221615" algn="just">
              <a:lnSpc>
                <a:spcPts val="1200"/>
              </a:lnSpc>
              <a:spcAft>
                <a:spcPts val="600"/>
              </a:spcAft>
            </a:pPr>
            <a:r>
              <a:rPr lang="pt-BR" sz="1800" dirty="0">
                <a:effectLst/>
                <a:latin typeface="Arial" panose="020B0604020202020204" pitchFamily="34" charset="0"/>
                <a:ea typeface="Times New Roman" panose="02020603050405020304" pitchFamily="18" charset="0"/>
                <a:cs typeface="Arial" panose="020B0604020202020204" pitchFamily="34" charset="0"/>
              </a:rPr>
              <a:t>A solução que contempla o projeto contem somente um item de projeto que engloba todas as classes expostas na arquitetura. Os arquivos foram organizados de modo a evitar problemas com dependências circulares e restrições de acessos a algumas classes.</a:t>
            </a:r>
            <a:endParaRPr lang="pt-BR"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0" indent="0">
              <a:buNone/>
            </a:pPr>
            <a:endParaRPr lang="pt-BR" dirty="0"/>
          </a:p>
        </p:txBody>
      </p:sp>
      <p:pic>
        <p:nvPicPr>
          <p:cNvPr id="5" name="Picture 8">
            <a:extLst>
              <a:ext uri="{FF2B5EF4-FFF2-40B4-BE49-F238E27FC236}">
                <a16:creationId xmlns:a16="http://schemas.microsoft.com/office/drawing/2014/main" id="{0149AF1E-8984-4C65-A586-5B023A2A5B30}"/>
              </a:ext>
            </a:extLst>
          </p:cNvPr>
          <p:cNvPicPr/>
          <p:nvPr/>
        </p:nvPicPr>
        <p:blipFill>
          <a:blip r:embed="rId2"/>
          <a:stretch>
            <a:fillRect/>
          </a:stretch>
        </p:blipFill>
        <p:spPr>
          <a:xfrm>
            <a:off x="4006180" y="765693"/>
            <a:ext cx="4176464" cy="1872208"/>
          </a:xfrm>
          <a:prstGeom prst="rect">
            <a:avLst/>
          </a:prstGeom>
        </p:spPr>
      </p:pic>
    </p:spTree>
    <p:extLst>
      <p:ext uri="{BB962C8B-B14F-4D97-AF65-F5344CB8AC3E}">
        <p14:creationId xmlns:p14="http://schemas.microsoft.com/office/powerpoint/2010/main" val="221635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5E1098E-6E75-4197-8E7D-CF667EAAF4E8}"/>
              </a:ext>
            </a:extLst>
          </p:cNvPr>
          <p:cNvSpPr>
            <a:spLocks noGrp="1"/>
          </p:cNvSpPr>
          <p:nvPr>
            <p:ph idx="1"/>
          </p:nvPr>
        </p:nvSpPr>
        <p:spPr>
          <a:xfrm>
            <a:off x="1218883" y="188640"/>
            <a:ext cx="10360501" cy="5975429"/>
          </a:xfrm>
        </p:spPr>
        <p:txBody>
          <a:bodyPr/>
          <a:lstStyle/>
          <a:p>
            <a:r>
              <a:rPr lang="pt-BR" dirty="0"/>
              <a:t>8. Visão de Uso Case</a:t>
            </a:r>
          </a:p>
          <a:p>
            <a:pPr marL="228600" marR="0" indent="221615" algn="just">
              <a:spcBef>
                <a:spcPts val="0"/>
              </a:spcBef>
              <a:spcAft>
                <a:spcPts val="0"/>
              </a:spcAft>
            </a:pPr>
            <a:r>
              <a:rPr lang="pt-BR" sz="1800" dirty="0">
                <a:effectLst/>
                <a:latin typeface="Arial" panose="020B0604020202020204" pitchFamily="34" charset="0"/>
                <a:ea typeface="Times New Roman" panose="02020603050405020304" pitchFamily="18" charset="0"/>
              </a:rPr>
              <a:t>Esta seção apresenta os Casos de Uso arquiteturalmente significativos, que foram selecionados considerando-se o pacote do Modelo de Casos de Uso que representa o sistema ToCBooks.</a:t>
            </a:r>
            <a:endParaRPr lang="en-US" sz="18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r>
              <a:rPr lang="pt-BR" sz="1800" dirty="0">
                <a:effectLst/>
                <a:latin typeface="Arial" panose="020B0604020202020204" pitchFamily="34" charset="0"/>
                <a:ea typeface="Times New Roman" panose="02020603050405020304" pitchFamily="18" charset="0"/>
              </a:rPr>
              <a:t>A classificação dos casos de uso, em termos de significância, foi realizada com base na observação de pelo menos um dos seguintes critérios:</a:t>
            </a:r>
            <a:endParaRPr lang="en-US" sz="18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endParaRPr lang="en-US" sz="1800" dirty="0">
              <a:effectLst/>
              <a:latin typeface="Arial" panose="020B0604020202020204" pitchFamily="34" charset="0"/>
              <a:ea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estendem outros Casos de Uso</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são incluídos em outros Casos de Uso e</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acessam sistemas externos</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endParaRPr lang="pt-BR" dirty="0"/>
          </a:p>
        </p:txBody>
      </p:sp>
    </p:spTree>
    <p:extLst>
      <p:ext uri="{BB962C8B-B14F-4D97-AF65-F5344CB8AC3E}">
        <p14:creationId xmlns:p14="http://schemas.microsoft.com/office/powerpoint/2010/main" val="2808912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C4045-3550-44F3-908B-CF2510BE0D83}"/>
              </a:ext>
            </a:extLst>
          </p:cNvPr>
          <p:cNvSpPr>
            <a:spLocks noGrp="1"/>
          </p:cNvSpPr>
          <p:nvPr>
            <p:ph type="title"/>
          </p:nvPr>
        </p:nvSpPr>
        <p:spPr/>
        <p:txBody>
          <a:bodyPr/>
          <a:lstStyle/>
          <a:p>
            <a:r>
              <a:rPr lang="pt-BR" sz="1800" b="1" dirty="0">
                <a:effectLst/>
                <a:latin typeface="Arial" panose="020B0604020202020204" pitchFamily="34" charset="0"/>
                <a:ea typeface="Times New Roman" panose="02020603050405020304" pitchFamily="18" charset="0"/>
                <a:cs typeface="Times New Roman" panose="02020603050405020304" pitchFamily="18" charset="0"/>
              </a:rPr>
              <a:t>8.1 Diagrama de Caso de Uso Genérico</a:t>
            </a:r>
            <a:br>
              <a:rPr lang="en-US" sz="1800" b="1" dirty="0">
                <a:effectLst/>
                <a:latin typeface="Arial" panose="020B0604020202020204" pitchFamily="34"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C76B25F-0333-4C39-AE87-F2AD15FB1C5E}"/>
              </a:ext>
            </a:extLst>
          </p:cNvPr>
          <p:cNvSpPr>
            <a:spLocks noGrp="1"/>
          </p:cNvSpPr>
          <p:nvPr>
            <p:ph idx="1"/>
          </p:nvPr>
        </p:nvSpPr>
        <p:spPr>
          <a:xfrm>
            <a:off x="2920807" y="2743197"/>
            <a:ext cx="10360501" cy="4462272"/>
          </a:xfrm>
        </p:spPr>
        <p:txBody>
          <a:bodyPr/>
          <a:lstStyle/>
          <a:p>
            <a:endParaRPr lang="en-US" dirty="0"/>
          </a:p>
        </p:txBody>
      </p:sp>
      <p:pic>
        <p:nvPicPr>
          <p:cNvPr id="2049" name="Imagem 2">
            <a:extLst>
              <a:ext uri="{FF2B5EF4-FFF2-40B4-BE49-F238E27FC236}">
                <a16:creationId xmlns:a16="http://schemas.microsoft.com/office/drawing/2014/main" id="{D5FB42A0-7CD7-4BA9-9ABD-0837AFB2CF7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20807" y="1546286"/>
            <a:ext cx="6347211" cy="434731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7F1DD0DB-D413-43D1-843F-04AD88BC9EB7}"/>
              </a:ext>
            </a:extLst>
          </p:cNvPr>
          <p:cNvSpPr>
            <a:spLocks noChangeArrowheads="1"/>
          </p:cNvSpPr>
          <p:nvPr/>
        </p:nvSpPr>
        <p:spPr bwMode="auto">
          <a:xfrm>
            <a:off x="-98276" y="6165304"/>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940425"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5940425"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5940425"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5940425"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5940425"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5940425"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5940425"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5940425"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594042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5940425" algn="l"/>
              </a:tabLst>
            </a:pPr>
            <a:r>
              <a:rPr kumimoji="0" lang="pt-BR"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Figura 4.1 Diagrama de Caso de Uso Genérico</a:t>
            </a:r>
            <a:endParaRPr kumimoji="0" lang="pt-BR"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03230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6DFF07-3943-45ED-8079-D5D4EA758F40}"/>
              </a:ext>
            </a:extLst>
          </p:cNvPr>
          <p:cNvSpPr>
            <a:spLocks noGrp="1"/>
          </p:cNvSpPr>
          <p:nvPr>
            <p:ph type="title"/>
          </p:nvPr>
        </p:nvSpPr>
        <p:spPr>
          <a:xfrm>
            <a:off x="1218883" y="274637"/>
            <a:ext cx="10360501" cy="1223963"/>
          </a:xfrm>
        </p:spPr>
        <p:txBody>
          <a:bodyPr anchor="b">
            <a:normAutofit/>
          </a:bodyPr>
          <a:lstStyle/>
          <a:p>
            <a:r>
              <a:rPr lang="pt-BR" dirty="0"/>
              <a:t>Regra de Negócio: Cliente</a:t>
            </a:r>
          </a:p>
        </p:txBody>
      </p:sp>
      <p:pic>
        <p:nvPicPr>
          <p:cNvPr id="6" name="Espaço Reservado para Conteúdo 5">
            <a:extLst>
              <a:ext uri="{FF2B5EF4-FFF2-40B4-BE49-F238E27FC236}">
                <a16:creationId xmlns:a16="http://schemas.microsoft.com/office/drawing/2014/main" id="{069CCC08-867E-439A-8CB1-EE55E752D972}"/>
              </a:ext>
            </a:extLst>
          </p:cNvPr>
          <p:cNvPicPr>
            <a:picLocks noGrp="1" noChangeAspect="1"/>
          </p:cNvPicPr>
          <p:nvPr>
            <p:ph idx="1"/>
          </p:nvPr>
        </p:nvPicPr>
        <p:blipFill>
          <a:blip r:embed="rId2"/>
          <a:stretch>
            <a:fillRect/>
          </a:stretch>
        </p:blipFill>
        <p:spPr>
          <a:xfrm>
            <a:off x="4848494" y="1701797"/>
            <a:ext cx="3101278" cy="4462272"/>
          </a:xfrm>
          <a:noFill/>
        </p:spPr>
      </p:pic>
    </p:spTree>
    <p:extLst>
      <p:ext uri="{BB962C8B-B14F-4D97-AF65-F5344CB8AC3E}">
        <p14:creationId xmlns:p14="http://schemas.microsoft.com/office/powerpoint/2010/main" val="296898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B304389-867B-4F24-BF1F-56B654005601}"/>
              </a:ext>
            </a:extLst>
          </p:cNvPr>
          <p:cNvSpPr txBox="1"/>
          <p:nvPr/>
        </p:nvSpPr>
        <p:spPr>
          <a:xfrm>
            <a:off x="1236506" y="980728"/>
            <a:ext cx="10042482" cy="3570208"/>
          </a:xfrm>
          <a:prstGeom prst="rect">
            <a:avLst/>
          </a:prstGeom>
          <a:noFill/>
        </p:spPr>
        <p:txBody>
          <a:bodyPr wrap="square">
            <a:spAutoFit/>
          </a:bodyPr>
          <a:lstStyle/>
          <a:p>
            <a:pPr marL="742950" marR="0" lvl="1" indent="-285750">
              <a:spcBef>
                <a:spcPts val="0"/>
              </a:spcBef>
              <a:spcAft>
                <a:spcPts val="0"/>
              </a:spcAft>
              <a:buFont typeface="+mj-lt"/>
              <a:buAutoNum type="arabicPeriod"/>
              <a:tabLst>
                <a:tab pos="50292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Descrição dos Casos de Uso Arquiteturalmente Significativos</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gn="ctr">
              <a:spcBef>
                <a:spcPts val="0"/>
              </a:spcBef>
              <a:spcAft>
                <a:spcPts val="0"/>
              </a:spcAft>
              <a:tabLst>
                <a:tab pos="5941060" algn="l"/>
              </a:tabLst>
            </a:pPr>
            <a:r>
              <a:rPr lang="pt-BR" sz="9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228600" marR="0" indent="221615" algn="just">
              <a:lnSpc>
                <a:spcPct val="200000"/>
              </a:lnSpc>
              <a:spcBef>
                <a:spcPts val="0"/>
              </a:spcBef>
              <a:spcAft>
                <a:spcPts val="600"/>
              </a:spcAft>
            </a:pPr>
            <a:r>
              <a:rPr lang="pt-BR" sz="1100" b="1" dirty="0">
                <a:effectLst/>
                <a:latin typeface="Arial" panose="020B0604020202020204" pitchFamily="34" charset="0"/>
                <a:ea typeface="Times New Roman" panose="02020603050405020304" pitchFamily="18" charset="0"/>
              </a:rPr>
              <a:t>Geral do Sistema</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Este caso de uso representa de uma forma geral, como os atores irão interagir com os módulos do sistema como um todo.</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Conta: o cliente poderá alterar dados básicos como: e-mail, nome, cpf, gênero, data de nascimento e número de telefone;</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Comprar: o cliente poderá realizar compras dentro do site podendo na hora do pagamento escolher endereços de entrega ou cobrança e cartão de crédito pré-cadastrados anteriormente ou, se preferir, cadastrar um exclusivo somente para aquela compra. Irá poder também (se disponível) usar cupons de desconto ou vouncher. E por fim, poderá ver todos os seus pedidos juntamente com os status que eles se encontram;</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Realizar troca de Produto: o cliente, caso deseja, poderá realizar trocas de produtos e ganhará crédito na loja para que ele compre outro produto que deseja;</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Endereço de Entrega: o cliente poderá cadastrar, editar ou excluir quantos endereços de entrega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Endereço de Cobrança: o cliente poderá cadastrar, editar ou excluir quantos endereços de cobrança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Cartão de Crédito: o cliente poderá cadastrar, editar ou excluir quantos cartões de crédito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Estoque: o administrador ficará encarregado de realizar a carga de dados para alimentar o estoque dos produtos;</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Entrega: o administrador ficará encarregado de realizar as trocas de status dos pedidos dos clientes;</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Produtos: o administrador ficará encarregado de realizar o cadastro, edição ou exclusão dos produtos que o site irá vender;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Troca de Produtos: o administrador ficará encarregado de realizar a troca dos produtos que os clientes previamente pedirem;</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cupons de Desconto: o administrador ficará encarregado de cadastrar, editar ou excluir cupons de descontos que serão usados dentro do site;</a:t>
            </a:r>
            <a:endParaRPr lang="en-US" sz="11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53473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05B1AC8-43BB-4BB0-B4D2-D98DC3FDA15A}"/>
              </a:ext>
            </a:extLst>
          </p:cNvPr>
          <p:cNvSpPr txBox="1"/>
          <p:nvPr/>
        </p:nvSpPr>
        <p:spPr>
          <a:xfrm>
            <a:off x="1773932" y="620688"/>
            <a:ext cx="9145016" cy="3426579"/>
          </a:xfrm>
          <a:prstGeom prst="rect">
            <a:avLst/>
          </a:prstGeom>
          <a:noFill/>
        </p:spPr>
        <p:txBody>
          <a:bodyPr wrap="square">
            <a:spAutoFit/>
          </a:bodyPr>
          <a:lstStyle/>
          <a:p>
            <a:pPr marL="342900" marR="0" lvl="0" indent="-342900">
              <a:spcBef>
                <a:spcPts val="200"/>
              </a:spcBef>
              <a:spcAft>
                <a:spcPts val="200"/>
              </a:spcAft>
              <a:buFont typeface="+mj-lt"/>
              <a:buAutoNum type="arabicPeriod"/>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Visão de Lógica</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r>
              <a:rPr lang="pt-BR" sz="2400" dirty="0">
                <a:effectLst/>
                <a:latin typeface="Arial" panose="020B0604020202020204" pitchFamily="34" charset="0"/>
                <a:ea typeface="Times New Roman" panose="02020603050405020304" pitchFamily="18" charset="0"/>
              </a:rPr>
              <a:t>Esta visão apresenta elementos de design significativos do ponto de vista da arquitetura, descrevendo a organização do Sistema XXXX em pacotes, bem como a organização desses pacotes em camadas.</a:t>
            </a:r>
            <a:endParaRPr lang="en-US" sz="2400" dirty="0">
              <a:effectLst/>
              <a:latin typeface="Arial" panose="020B0604020202020204" pitchFamily="34" charset="0"/>
              <a:ea typeface="Times New Roman" panose="02020603050405020304" pitchFamily="18" charset="0"/>
            </a:endParaRPr>
          </a:p>
          <a:p>
            <a:pPr marL="179705" marR="0">
              <a:spcBef>
                <a:spcPts val="0"/>
              </a:spcBef>
              <a:spcAft>
                <a:spcPts val="600"/>
              </a:spcAft>
            </a:pPr>
            <a:r>
              <a:rPr lang="pt-BR" sz="1400" dirty="0">
                <a:effectLst/>
                <a:latin typeface="Arial" panose="020B0604020202020204" pitchFamily="34" charset="0"/>
                <a:ea typeface="Times New Roman" panose="02020603050405020304" pitchFamily="18" charset="0"/>
              </a:rPr>
              <a:t> </a:t>
            </a:r>
            <a:endParaRPr lang="en-US" sz="1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Diagrama com as camadas do sistema XXX é ilustrado na figura 5.1. </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750214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Imagem 11">
            <a:extLst>
              <a:ext uri="{FF2B5EF4-FFF2-40B4-BE49-F238E27FC236}">
                <a16:creationId xmlns:a16="http://schemas.microsoft.com/office/drawing/2014/main" id="{C2462A02-D665-4EAA-BA00-BE1BE67A91B8}"/>
              </a:ext>
            </a:extLst>
          </p:cNvPr>
          <p:cNvPicPr/>
          <p:nvPr/>
        </p:nvPicPr>
        <p:blipFill>
          <a:blip r:embed="rId2" cstate="print"/>
          <a:srcRect/>
          <a:stretch>
            <a:fillRect/>
          </a:stretch>
        </p:blipFill>
        <p:spPr bwMode="auto">
          <a:xfrm>
            <a:off x="5518348" y="692696"/>
            <a:ext cx="828675" cy="3448050"/>
          </a:xfrm>
          <a:prstGeom prst="rect">
            <a:avLst/>
          </a:prstGeom>
          <a:noFill/>
          <a:ln w="9525">
            <a:noFill/>
            <a:miter lim="800000"/>
            <a:headEnd/>
            <a:tailEnd/>
          </a:ln>
        </p:spPr>
      </p:pic>
      <p:sp>
        <p:nvSpPr>
          <p:cNvPr id="21" name="TextBox 20">
            <a:extLst>
              <a:ext uri="{FF2B5EF4-FFF2-40B4-BE49-F238E27FC236}">
                <a16:creationId xmlns:a16="http://schemas.microsoft.com/office/drawing/2014/main" id="{8861EB71-242F-40D7-B5BB-38BA703C7CDF}"/>
              </a:ext>
            </a:extLst>
          </p:cNvPr>
          <p:cNvSpPr txBox="1"/>
          <p:nvPr/>
        </p:nvSpPr>
        <p:spPr>
          <a:xfrm>
            <a:off x="2879242" y="4869160"/>
            <a:ext cx="610688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5.1 – Diagrama de camadas do ToCBooks</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4287950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094A14-BDA1-44A5-B22D-61D24E9C244F}"/>
              </a:ext>
            </a:extLst>
          </p:cNvPr>
          <p:cNvSpPr txBox="1"/>
          <p:nvPr/>
        </p:nvSpPr>
        <p:spPr>
          <a:xfrm>
            <a:off x="909836" y="620688"/>
            <a:ext cx="10945216" cy="3785652"/>
          </a:xfrm>
          <a:prstGeom prst="rect">
            <a:avLst/>
          </a:prstGeom>
          <a:noFill/>
        </p:spPr>
        <p:txBody>
          <a:bodyPr wrap="square">
            <a:spAutoFit/>
          </a:bodyPr>
          <a:lstStyle/>
          <a:p>
            <a:pPr marL="450215" marR="0" algn="just">
              <a:spcBef>
                <a:spcPts val="0"/>
              </a:spcBef>
              <a:spcAft>
                <a:spcPts val="0"/>
              </a:spcAft>
            </a:pPr>
            <a:r>
              <a:rPr lang="pt-BR" sz="2400" b="1" dirty="0">
                <a:effectLst/>
                <a:latin typeface="Arial" panose="020B0604020202020204" pitchFamily="34" charset="0"/>
                <a:ea typeface="Times New Roman" panose="02020603050405020304" pitchFamily="18" charset="0"/>
              </a:rPr>
              <a:t>Apresentação</a:t>
            </a:r>
            <a:r>
              <a:rPr lang="pt-BR" sz="2400" dirty="0">
                <a:effectLst/>
                <a:latin typeface="Arial" panose="020B0604020202020204" pitchFamily="34" charset="0"/>
                <a:ea typeface="Times New Roman" panose="02020603050405020304" pitchFamily="18" charset="0"/>
              </a:rPr>
              <a:t>: Contém os arquivos .html, .js e .css que formam as paginas que permitem a interação enrtre usuáio e sistema.</a:t>
            </a:r>
            <a:endParaRPr lang="en-US" sz="2400" dirty="0">
              <a:effectLst/>
              <a:latin typeface="Arial" panose="020B0604020202020204" pitchFamily="34" charset="0"/>
              <a:ea typeface="Times New Roman" panose="02020603050405020304" pitchFamily="18" charset="0"/>
            </a:endParaRPr>
          </a:p>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450215" marR="0" algn="just">
              <a:spcBef>
                <a:spcPts val="0"/>
              </a:spcBef>
              <a:spcAft>
                <a:spcPts val="0"/>
              </a:spcAft>
            </a:pPr>
            <a:r>
              <a:rPr lang="pt-BR" sz="2400" b="1" dirty="0">
                <a:effectLst/>
                <a:latin typeface="Arial" panose="020B0604020202020204" pitchFamily="34" charset="0"/>
                <a:ea typeface="Times New Roman" panose="02020603050405020304" pitchFamily="18" charset="0"/>
              </a:rPr>
              <a:t>Negócio</a:t>
            </a:r>
            <a:r>
              <a:rPr lang="pt-BR" sz="2400" dirty="0">
                <a:effectLst/>
                <a:latin typeface="Arial" panose="020B0604020202020204" pitchFamily="34" charset="0"/>
                <a:ea typeface="Times New Roman" panose="02020603050405020304" pitchFamily="18" charset="0"/>
              </a:rPr>
              <a:t>: Contém classes que controlam a execução das funcionalidades do ToCBooks.</a:t>
            </a:r>
            <a:endParaRPr lang="en-US" sz="24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450215" marR="0">
              <a:spcBef>
                <a:spcPts val="0"/>
              </a:spcBef>
              <a:spcAft>
                <a:spcPts val="0"/>
              </a:spcAft>
            </a:pPr>
            <a:r>
              <a:rPr lang="pt-BR" sz="2400" b="1" dirty="0">
                <a:effectLst/>
                <a:latin typeface="Arial" panose="020B0604020202020204" pitchFamily="34" charset="0"/>
                <a:ea typeface="Times New Roman" panose="02020603050405020304" pitchFamily="18" charset="0"/>
              </a:rPr>
              <a:t>Persistência</a:t>
            </a:r>
            <a:r>
              <a:rPr lang="pt-BR" sz="2400" dirty="0">
                <a:effectLst/>
                <a:latin typeface="Arial" panose="020B0604020202020204" pitchFamily="34" charset="0"/>
                <a:ea typeface="Times New Roman" panose="02020603050405020304" pitchFamily="18" charset="0"/>
              </a:rPr>
              <a:t>: Contém classes responsáveis por persistir as entidades de modelo. Por exemplo,</a:t>
            </a:r>
            <a:endParaRPr lang="en-US" sz="24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contém as classes que permitem ler e gravar os objetos no banco de dados relacional.</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445624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6067A9-BCF2-4BD4-AAD4-8F4CC8E5DCC3}"/>
              </a:ext>
            </a:extLst>
          </p:cNvPr>
          <p:cNvSpPr txBox="1"/>
          <p:nvPr/>
        </p:nvSpPr>
        <p:spPr>
          <a:xfrm>
            <a:off x="1053852" y="1124744"/>
            <a:ext cx="10441160" cy="984885"/>
          </a:xfrm>
          <a:prstGeom prst="rect">
            <a:avLst/>
          </a:prstGeom>
          <a:noFill/>
        </p:spPr>
        <p:txBody>
          <a:bodyPr wrap="square">
            <a:spAutoFit/>
          </a:bodyPr>
          <a:lstStyle/>
          <a:p>
            <a:pPr marL="457200" marR="0" lvl="1">
              <a:spcBef>
                <a:spcPts val="0"/>
              </a:spcBef>
              <a:spcAft>
                <a:spcPts val="0"/>
              </a:spcAft>
              <a:tabLst>
                <a:tab pos="50292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9.1 Camada de Apresentação</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Essa camada contém todos os arquivos relacionados à exibição de informações para usuário, o que engloba páginas html, imagens, javascript, dentre outros. A comunicação entre essa camada e a camada de negócio é estabelecida com o uso da Tecnologia Ajax. A Camada de apresentação, com base na interação com o usuário, dispara um objeto json para a camada de negócio, que usando C# recebe os mesmos objetos que foram usados na camada de Apresentação.</a:t>
            </a:r>
            <a:endParaRPr lang="en-US" sz="1100" dirty="0">
              <a:effectLst/>
              <a:latin typeface="Arial" panose="020B0604020202020204" pitchFamily="34" charset="0"/>
              <a:ea typeface="Times New Roman" panose="02020603050405020304" pitchFamily="18" charset="0"/>
            </a:endParaRPr>
          </a:p>
        </p:txBody>
      </p:sp>
      <p:pic>
        <p:nvPicPr>
          <p:cNvPr id="9" name="Picture 8">
            <a:extLst>
              <a:ext uri="{FF2B5EF4-FFF2-40B4-BE49-F238E27FC236}">
                <a16:creationId xmlns:a16="http://schemas.microsoft.com/office/drawing/2014/main" id="{A1C23566-052E-40D2-A6C6-B8DCD12DEA8A}"/>
              </a:ext>
            </a:extLst>
          </p:cNvPr>
          <p:cNvPicPr/>
          <p:nvPr/>
        </p:nvPicPr>
        <p:blipFill>
          <a:blip r:embed="rId2"/>
          <a:stretch>
            <a:fillRect/>
          </a:stretch>
        </p:blipFill>
        <p:spPr>
          <a:xfrm>
            <a:off x="3555999" y="2395537"/>
            <a:ext cx="5076825" cy="2066925"/>
          </a:xfrm>
          <a:prstGeom prst="rect">
            <a:avLst/>
          </a:prstGeom>
        </p:spPr>
      </p:pic>
      <p:sp>
        <p:nvSpPr>
          <p:cNvPr id="11" name="TextBox 10">
            <a:extLst>
              <a:ext uri="{FF2B5EF4-FFF2-40B4-BE49-F238E27FC236}">
                <a16:creationId xmlns:a16="http://schemas.microsoft.com/office/drawing/2014/main" id="{2560A3A5-0341-499A-B707-8B73ACFC54AE}"/>
              </a:ext>
            </a:extLst>
          </p:cNvPr>
          <p:cNvSpPr txBox="1"/>
          <p:nvPr/>
        </p:nvSpPr>
        <p:spPr>
          <a:xfrm>
            <a:off x="2926060" y="4941168"/>
            <a:ext cx="6111380" cy="461665"/>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5.3: Camada de Apresentação</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19277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E7335F9-FE48-43C9-9041-D0281D92715E}"/>
              </a:ext>
            </a:extLst>
          </p:cNvPr>
          <p:cNvSpPr txBox="1"/>
          <p:nvPr/>
        </p:nvSpPr>
        <p:spPr>
          <a:xfrm>
            <a:off x="1269876" y="1052736"/>
            <a:ext cx="10081120" cy="1461939"/>
          </a:xfrm>
          <a:prstGeom prst="rect">
            <a:avLst/>
          </a:prstGeom>
          <a:noFill/>
        </p:spPr>
        <p:txBody>
          <a:bodyPr wrap="square">
            <a:spAutoFit/>
          </a:bodyPr>
          <a:lstStyle/>
          <a:p>
            <a:pPr marL="914400" marR="0" lvl="2">
              <a:spcBef>
                <a:spcPts val="0"/>
              </a:spcBef>
              <a:spcAft>
                <a:spcPts val="0"/>
              </a:spcAft>
              <a:tabLst>
                <a:tab pos="720090" algn="l"/>
                <a:tab pos="457200" algn="l"/>
              </a:tabLst>
            </a:pPr>
            <a:r>
              <a:rPr lang="pt-BR" sz="1200" b="1" dirty="0">
                <a:effectLst/>
                <a:latin typeface="Arial" panose="020B0604020202020204" pitchFamily="34" charset="0"/>
              </a:rPr>
              <a:t>5.1.1 Camada de Negócio</a:t>
            </a:r>
            <a:endParaRPr lang="en-US" sz="1200" b="1" dirty="0">
              <a:effectLst/>
              <a:latin typeface="Arial" panose="020B0604020202020204" pitchFamily="34"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Nesta camada, temos o pacote controle que contém as classes responsáveis por controlar as regras de negócio da aplicação. O pacote model, contém as classes que representam o modelo, ou seja, aquelas que contém as informações sobre o Sistema ToCBooks. O pacote controller contém as classes de controle do negócio. O pacote complementador contém classes que auxiliam na complementação de informações e o pacote filtro contém as classes que auxiliam na filtragem de informações.</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spcBef>
                <a:spcPts val="0"/>
              </a:spcBef>
              <a:spcAft>
                <a:spcPts val="0"/>
              </a:spcAft>
            </a:pPr>
            <a:r>
              <a:rPr lang="pt-BR" sz="1100" dirty="0">
                <a:effectLst/>
                <a:latin typeface="Arial" panose="020B0604020202020204" pitchFamily="34" charset="0"/>
                <a:ea typeface="Times New Roman" panose="02020603050405020304" pitchFamily="18" charset="0"/>
              </a:rPr>
              <a:t>A imagem 4.4 ilustra os pacotes descritos.</a:t>
            </a:r>
            <a:endParaRPr lang="en-US" sz="1100" dirty="0">
              <a:effectLst/>
              <a:latin typeface="Arial" panose="020B0604020202020204" pitchFamily="34" charset="0"/>
              <a:ea typeface="Times New Roman" panose="02020603050405020304" pitchFamily="18" charset="0"/>
            </a:endParaRPr>
          </a:p>
        </p:txBody>
      </p:sp>
      <p:pic>
        <p:nvPicPr>
          <p:cNvPr id="6" name="Picture 5">
            <a:extLst>
              <a:ext uri="{FF2B5EF4-FFF2-40B4-BE49-F238E27FC236}">
                <a16:creationId xmlns:a16="http://schemas.microsoft.com/office/drawing/2014/main" id="{35556D6F-E6A2-4437-9826-3342596EFC1A}"/>
              </a:ext>
            </a:extLst>
          </p:cNvPr>
          <p:cNvPicPr/>
          <p:nvPr/>
        </p:nvPicPr>
        <p:blipFill>
          <a:blip r:embed="rId2"/>
          <a:stretch>
            <a:fillRect/>
          </a:stretch>
        </p:blipFill>
        <p:spPr>
          <a:xfrm>
            <a:off x="1485900" y="2636912"/>
            <a:ext cx="3200400" cy="3771900"/>
          </a:xfrm>
          <a:prstGeom prst="rect">
            <a:avLst/>
          </a:prstGeom>
        </p:spPr>
      </p:pic>
      <p:sp>
        <p:nvSpPr>
          <p:cNvPr id="8" name="TextBox 7">
            <a:extLst>
              <a:ext uri="{FF2B5EF4-FFF2-40B4-BE49-F238E27FC236}">
                <a16:creationId xmlns:a16="http://schemas.microsoft.com/office/drawing/2014/main" id="{CC72D080-1AD8-46A0-896A-8A48AE256A60}"/>
              </a:ext>
            </a:extLst>
          </p:cNvPr>
          <p:cNvSpPr txBox="1"/>
          <p:nvPr/>
        </p:nvSpPr>
        <p:spPr>
          <a:xfrm>
            <a:off x="4942284" y="4054788"/>
            <a:ext cx="6178894" cy="461665"/>
          </a:xfrm>
          <a:prstGeom prst="rect">
            <a:avLst/>
          </a:prstGeom>
          <a:noFill/>
        </p:spPr>
        <p:txBody>
          <a:bodyPr wrap="square">
            <a:spAutoFit/>
          </a:bodyPr>
          <a:lstStyle/>
          <a:p>
            <a:r>
              <a:rPr lang="pt-BR" sz="2400" dirty="0">
                <a:effectLst/>
                <a:latin typeface="Arial" panose="020B0604020202020204" pitchFamily="34" charset="0"/>
                <a:ea typeface="Times New Roman" panose="02020603050405020304" pitchFamily="18" charset="0"/>
              </a:rPr>
              <a:t>Figura 5.4: Camada de Negócios</a:t>
            </a:r>
            <a:endParaRPr lang="en-US" dirty="0"/>
          </a:p>
        </p:txBody>
      </p:sp>
    </p:spTree>
    <p:extLst>
      <p:ext uri="{BB962C8B-B14F-4D97-AF65-F5344CB8AC3E}">
        <p14:creationId xmlns:p14="http://schemas.microsoft.com/office/powerpoint/2010/main" val="1190178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7EBA234-BC35-4C20-B0EC-4E75CA71EB24}"/>
              </a:ext>
            </a:extLst>
          </p:cNvPr>
          <p:cNvSpPr txBox="1"/>
          <p:nvPr/>
        </p:nvSpPr>
        <p:spPr>
          <a:xfrm>
            <a:off x="1125860" y="836712"/>
            <a:ext cx="6105970" cy="615553"/>
          </a:xfrm>
          <a:prstGeom prst="rect">
            <a:avLst/>
          </a:prstGeom>
          <a:noFill/>
        </p:spPr>
        <p:txBody>
          <a:bodyPr wrap="square">
            <a:spAutoFit/>
          </a:bodyPr>
          <a:lstStyle/>
          <a:p>
            <a:pPr marL="914400" marR="0" lvl="2">
              <a:spcBef>
                <a:spcPts val="0"/>
              </a:spcBef>
              <a:spcAft>
                <a:spcPts val="0"/>
              </a:spcAft>
              <a:tabLst>
                <a:tab pos="502920" algn="l"/>
                <a:tab pos="777240" algn="l"/>
              </a:tabLst>
            </a:pPr>
            <a:r>
              <a:rPr lang="pt-BR" sz="1200" b="1" dirty="0">
                <a:latin typeface="Arial" panose="020B0604020202020204" pitchFamily="34" charset="0"/>
                <a:ea typeface="Times New Roman" panose="02020603050405020304" pitchFamily="18" charset="0"/>
                <a:cs typeface="Times New Roman" panose="02020603050405020304" pitchFamily="18" charset="0"/>
              </a:rPr>
              <a:t>9.1.1 </a:t>
            </a:r>
            <a:r>
              <a:rPr lang="pt-BR" sz="1200" b="1" dirty="0">
                <a:effectLst/>
                <a:latin typeface="Arial" panose="020B0604020202020204" pitchFamily="34" charset="0"/>
                <a:ea typeface="Times New Roman" panose="02020603050405020304" pitchFamily="18" charset="0"/>
                <a:cs typeface="Times New Roman" panose="02020603050405020304" pitchFamily="18" charset="0"/>
              </a:rPr>
              <a:t>Pacote Controller</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A figura 5.5 ilustra as principais classes de controle.</a:t>
            </a:r>
            <a:endParaRPr lang="en-US" sz="1100" dirty="0">
              <a:effectLst/>
              <a:latin typeface="Arial" panose="020B0604020202020204" pitchFamily="34" charset="0"/>
              <a:ea typeface="Times New Roman" panose="02020603050405020304" pitchFamily="18" charset="0"/>
            </a:endParaRPr>
          </a:p>
        </p:txBody>
      </p:sp>
      <p:pic>
        <p:nvPicPr>
          <p:cNvPr id="9" name="Picture 8">
            <a:extLst>
              <a:ext uri="{FF2B5EF4-FFF2-40B4-BE49-F238E27FC236}">
                <a16:creationId xmlns:a16="http://schemas.microsoft.com/office/drawing/2014/main" id="{C3E01032-DF8B-4348-9967-68DB1A940E1D}"/>
              </a:ext>
            </a:extLst>
          </p:cNvPr>
          <p:cNvPicPr/>
          <p:nvPr/>
        </p:nvPicPr>
        <p:blipFill>
          <a:blip r:embed="rId2"/>
          <a:stretch>
            <a:fillRect/>
          </a:stretch>
        </p:blipFill>
        <p:spPr>
          <a:xfrm>
            <a:off x="1125860" y="1859280"/>
            <a:ext cx="6840220" cy="3139440"/>
          </a:xfrm>
          <a:prstGeom prst="rect">
            <a:avLst/>
          </a:prstGeom>
        </p:spPr>
      </p:pic>
      <p:sp>
        <p:nvSpPr>
          <p:cNvPr id="11" name="TextBox 10">
            <a:extLst>
              <a:ext uri="{FF2B5EF4-FFF2-40B4-BE49-F238E27FC236}">
                <a16:creationId xmlns:a16="http://schemas.microsoft.com/office/drawing/2014/main" id="{71D67957-E299-4FAB-91D6-79259D460B7E}"/>
              </a:ext>
            </a:extLst>
          </p:cNvPr>
          <p:cNvSpPr txBox="1"/>
          <p:nvPr/>
        </p:nvSpPr>
        <p:spPr>
          <a:xfrm>
            <a:off x="7606580" y="3013501"/>
            <a:ext cx="4296414"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5.5: Classes de controle</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169840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147DCD9-9E85-4249-A466-F4C47F128D15}"/>
              </a:ext>
            </a:extLst>
          </p:cNvPr>
          <p:cNvSpPr txBox="1"/>
          <p:nvPr/>
        </p:nvSpPr>
        <p:spPr>
          <a:xfrm>
            <a:off x="405780" y="620688"/>
            <a:ext cx="6111380" cy="646331"/>
          </a:xfrm>
          <a:prstGeom prst="rect">
            <a:avLst/>
          </a:prstGeom>
          <a:noFill/>
        </p:spPr>
        <p:txBody>
          <a:bodyPr wrap="square">
            <a:spAutoFit/>
          </a:bodyPr>
          <a:lstStyle/>
          <a:p>
            <a:pPr marL="914400" marR="0" lvl="2">
              <a:spcBef>
                <a:spcPts val="0"/>
              </a:spcBef>
              <a:spcAft>
                <a:spcPts val="0"/>
              </a:spcAft>
              <a:tabLst>
                <a:tab pos="502920" algn="l"/>
                <a:tab pos="77724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9.1.2 Pacote Model</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 figura 5.6. ilustra as principais classes do modelo.</a:t>
            </a:r>
            <a:endParaRPr lang="en-US" sz="1100" dirty="0">
              <a:effectLst/>
              <a:latin typeface="Arial" panose="020B0604020202020204" pitchFamily="34" charset="0"/>
              <a:ea typeface="Times New Roman" panose="02020603050405020304" pitchFamily="18" charset="0"/>
            </a:endParaRPr>
          </a:p>
        </p:txBody>
      </p:sp>
      <p:pic>
        <p:nvPicPr>
          <p:cNvPr id="8" name="Picture 7">
            <a:extLst>
              <a:ext uri="{FF2B5EF4-FFF2-40B4-BE49-F238E27FC236}">
                <a16:creationId xmlns:a16="http://schemas.microsoft.com/office/drawing/2014/main" id="{096FB9E6-741B-4A5A-8798-E8BDC2B81059}"/>
              </a:ext>
            </a:extLst>
          </p:cNvPr>
          <p:cNvPicPr/>
          <p:nvPr/>
        </p:nvPicPr>
        <p:blipFill>
          <a:blip r:embed="rId2"/>
          <a:stretch>
            <a:fillRect/>
          </a:stretch>
        </p:blipFill>
        <p:spPr>
          <a:xfrm>
            <a:off x="1413892" y="1700808"/>
            <a:ext cx="6840220" cy="4030980"/>
          </a:xfrm>
          <a:prstGeom prst="rect">
            <a:avLst/>
          </a:prstGeom>
        </p:spPr>
      </p:pic>
      <p:sp>
        <p:nvSpPr>
          <p:cNvPr id="10" name="TextBox 9">
            <a:extLst>
              <a:ext uri="{FF2B5EF4-FFF2-40B4-BE49-F238E27FC236}">
                <a16:creationId xmlns:a16="http://schemas.microsoft.com/office/drawing/2014/main" id="{B75E9193-546D-4727-BBD0-123213E2D454}"/>
              </a:ext>
            </a:extLst>
          </p:cNvPr>
          <p:cNvSpPr txBox="1"/>
          <p:nvPr/>
        </p:nvSpPr>
        <p:spPr>
          <a:xfrm>
            <a:off x="8038628" y="3013501"/>
            <a:ext cx="422440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5.6: Classes do Modelo</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17299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49FED3E-9307-4700-B4BB-4B32920D41AC}"/>
              </a:ext>
            </a:extLst>
          </p:cNvPr>
          <p:cNvSpPr txBox="1"/>
          <p:nvPr/>
        </p:nvSpPr>
        <p:spPr>
          <a:xfrm>
            <a:off x="1053852" y="476672"/>
            <a:ext cx="9865096" cy="954107"/>
          </a:xfrm>
          <a:prstGeom prst="rect">
            <a:avLst/>
          </a:prstGeom>
          <a:noFill/>
        </p:spPr>
        <p:txBody>
          <a:bodyPr wrap="square">
            <a:spAutoFit/>
          </a:bodyPr>
          <a:lstStyle/>
          <a:p>
            <a:pPr marL="742950" marR="0" lvl="1" indent="-285750">
              <a:spcBef>
                <a:spcPts val="0"/>
              </a:spcBef>
              <a:spcAft>
                <a:spcPts val="0"/>
              </a:spcAft>
              <a:buFont typeface="+mj-lt"/>
              <a:buAutoNum type="arabicPeriod"/>
              <a:tabLst>
                <a:tab pos="720090" algn="l"/>
                <a:tab pos="333375" algn="l"/>
              </a:tabLst>
            </a:pPr>
            <a:r>
              <a:rPr lang="pt-BR" sz="1200" b="1" dirty="0">
                <a:effectLst/>
                <a:latin typeface="Arial" panose="020B0604020202020204" pitchFamily="34" charset="0"/>
              </a:rPr>
              <a:t>Camada de Persistência</a:t>
            </a:r>
            <a:endParaRPr lang="en-US" sz="1200" b="1" dirty="0">
              <a:effectLst/>
              <a:latin typeface="Arial" panose="020B0604020202020204" pitchFamily="34"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Nesta camada temos o pacote dao que contém as classes e interfaces responsáveis por persistir as informações do ToCBooks no BD relacional. Usando os métodos definidos na Interface IDAO e os métodos fornecidos pelo Entity Framework, os objetos recebidos serão persistidos, ou usados como referência para que outra operação ocorra.</a:t>
            </a:r>
            <a:endParaRPr lang="en-US" sz="1100" dirty="0">
              <a:effectLst/>
              <a:latin typeface="Arial" panose="020B0604020202020204" pitchFamily="34" charset="0"/>
              <a:ea typeface="Times New Roman" panose="02020603050405020304" pitchFamily="18" charset="0"/>
            </a:endParaRPr>
          </a:p>
        </p:txBody>
      </p:sp>
      <p:pic>
        <p:nvPicPr>
          <p:cNvPr id="6" name="Picture 5">
            <a:extLst>
              <a:ext uri="{FF2B5EF4-FFF2-40B4-BE49-F238E27FC236}">
                <a16:creationId xmlns:a16="http://schemas.microsoft.com/office/drawing/2014/main" id="{B0F321F7-2B83-439A-9FD4-98B00B43CC2F}"/>
              </a:ext>
            </a:extLst>
          </p:cNvPr>
          <p:cNvPicPr/>
          <p:nvPr/>
        </p:nvPicPr>
        <p:blipFill>
          <a:blip r:embed="rId2"/>
          <a:stretch>
            <a:fillRect/>
          </a:stretch>
        </p:blipFill>
        <p:spPr>
          <a:xfrm>
            <a:off x="1125860" y="1913890"/>
            <a:ext cx="5085715" cy="3030220"/>
          </a:xfrm>
          <a:prstGeom prst="rect">
            <a:avLst/>
          </a:prstGeom>
        </p:spPr>
      </p:pic>
      <p:sp>
        <p:nvSpPr>
          <p:cNvPr id="8" name="TextBox 7">
            <a:extLst>
              <a:ext uri="{FF2B5EF4-FFF2-40B4-BE49-F238E27FC236}">
                <a16:creationId xmlns:a16="http://schemas.microsoft.com/office/drawing/2014/main" id="{7F0FBCDF-3049-43AC-AF41-B37EF7D75C6D}"/>
              </a:ext>
            </a:extLst>
          </p:cNvPr>
          <p:cNvSpPr txBox="1"/>
          <p:nvPr/>
        </p:nvSpPr>
        <p:spPr>
          <a:xfrm>
            <a:off x="6523782" y="2890391"/>
            <a:ext cx="4512438" cy="1077218"/>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5.7: Camada de Persistência</a:t>
            </a:r>
            <a:r>
              <a:rPr lang="pt-BR" sz="4000" dirty="0">
                <a:effectLst/>
                <a:latin typeface="Arial" panose="020B0604020202020204" pitchFamily="34" charset="0"/>
                <a:ea typeface="Times New Roman" panose="02020603050405020304" pitchFamily="18" charset="0"/>
              </a:rPr>
              <a:t>.</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04110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879777-A2D6-43F2-BFA0-57B7E9F31655}"/>
              </a:ext>
            </a:extLst>
          </p:cNvPr>
          <p:cNvSpPr txBox="1"/>
          <p:nvPr/>
        </p:nvSpPr>
        <p:spPr>
          <a:xfrm>
            <a:off x="981844" y="620688"/>
            <a:ext cx="10873208" cy="3134191"/>
          </a:xfrm>
          <a:prstGeom prst="rect">
            <a:avLst/>
          </a:prstGeom>
          <a:noFill/>
        </p:spPr>
        <p:txBody>
          <a:bodyPr wrap="square">
            <a:spAutoFit/>
          </a:bodyPr>
          <a:lstStyle/>
          <a:p>
            <a:pPr marL="342900" marR="0" lvl="0" indent="-342900">
              <a:spcBef>
                <a:spcPts val="200"/>
              </a:spcBef>
              <a:spcAft>
                <a:spcPts val="200"/>
              </a:spcAft>
              <a:buFont typeface="+mj-lt"/>
              <a:buAutoNum type="arabicPeriod"/>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Visão de Implantação</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Esta seção descreve as configurações da rede física (hardware) na qual o ToCBooks será implantado e executado.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Trata-se de uma visão do Modelo de Implantação que, para a configuração em questão, indica os nós físicos (computadores, CPUs), que executarão o subsistema ToCBooks, e as respectivas interconexões (barramento, LAN, etc).  A figura 6 ilustra o modelo de implantação para o ToCBooks.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585647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41F7E0-9D71-45AE-97D1-02F4EFC3625D}"/>
              </a:ext>
            </a:extLst>
          </p:cNvPr>
          <p:cNvSpPr>
            <a:spLocks noGrp="1"/>
          </p:cNvSpPr>
          <p:nvPr>
            <p:ph type="title"/>
          </p:nvPr>
        </p:nvSpPr>
        <p:spPr/>
        <p:txBody>
          <a:bodyPr/>
          <a:lstStyle/>
          <a:p>
            <a:r>
              <a:rPr lang="pt-BR" dirty="0"/>
              <a:t>Regra de Negócio: Estoque</a:t>
            </a:r>
          </a:p>
        </p:txBody>
      </p:sp>
      <p:pic>
        <p:nvPicPr>
          <p:cNvPr id="5" name="Espaço Reservado para Conteúdo 4">
            <a:extLst>
              <a:ext uri="{FF2B5EF4-FFF2-40B4-BE49-F238E27FC236}">
                <a16:creationId xmlns:a16="http://schemas.microsoft.com/office/drawing/2014/main" id="{54ADD2C1-9882-4499-9690-F61B11EEA124}"/>
              </a:ext>
            </a:extLst>
          </p:cNvPr>
          <p:cNvPicPr>
            <a:picLocks noGrp="1" noChangeAspect="1"/>
          </p:cNvPicPr>
          <p:nvPr>
            <p:ph idx="1"/>
          </p:nvPr>
        </p:nvPicPr>
        <p:blipFill>
          <a:blip r:embed="rId2"/>
          <a:stretch>
            <a:fillRect/>
          </a:stretch>
        </p:blipFill>
        <p:spPr>
          <a:xfrm>
            <a:off x="3333804" y="1701800"/>
            <a:ext cx="6130816" cy="4462463"/>
          </a:xfrm>
        </p:spPr>
      </p:pic>
    </p:spTree>
    <p:extLst>
      <p:ext uri="{BB962C8B-B14F-4D97-AF65-F5344CB8AC3E}">
        <p14:creationId xmlns:p14="http://schemas.microsoft.com/office/powerpoint/2010/main" val="91471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4B8CB-C94A-4A4E-A744-EA7A821E965C}"/>
              </a:ext>
            </a:extLst>
          </p:cNvPr>
          <p:cNvPicPr/>
          <p:nvPr/>
        </p:nvPicPr>
        <p:blipFill>
          <a:blip r:embed="rId2"/>
          <a:stretch>
            <a:fillRect/>
          </a:stretch>
        </p:blipFill>
        <p:spPr>
          <a:xfrm>
            <a:off x="2782044" y="692696"/>
            <a:ext cx="7056784" cy="4279354"/>
          </a:xfrm>
          <a:prstGeom prst="rect">
            <a:avLst/>
          </a:prstGeom>
        </p:spPr>
      </p:pic>
      <p:sp>
        <p:nvSpPr>
          <p:cNvPr id="6" name="TextBox 5">
            <a:extLst>
              <a:ext uri="{FF2B5EF4-FFF2-40B4-BE49-F238E27FC236}">
                <a16:creationId xmlns:a16="http://schemas.microsoft.com/office/drawing/2014/main" id="{50BDAF9A-DD56-43B4-98D4-331F3CDD9D5E}"/>
              </a:ext>
            </a:extLst>
          </p:cNvPr>
          <p:cNvSpPr txBox="1"/>
          <p:nvPr/>
        </p:nvSpPr>
        <p:spPr>
          <a:xfrm>
            <a:off x="3040969" y="5085184"/>
            <a:ext cx="610688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6: Visão de Implantação do ToCBooks</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05351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AD41D4-ABB7-482E-B42C-92FFA123EDA1}"/>
              </a:ext>
            </a:extLst>
          </p:cNvPr>
          <p:cNvSpPr txBox="1"/>
          <p:nvPr/>
        </p:nvSpPr>
        <p:spPr>
          <a:xfrm>
            <a:off x="981844" y="548680"/>
            <a:ext cx="10585176" cy="2539157"/>
          </a:xfrm>
          <a:prstGeom prst="rect">
            <a:avLst/>
          </a:prstGeom>
          <a:noFill/>
        </p:spPr>
        <p:txBody>
          <a:bodyPr wrap="square">
            <a:spAutoFit/>
          </a:bodyPr>
          <a:lstStyle/>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Na Figura 6 observa-se os seguintes nós físicos:</a:t>
            </a:r>
            <a:endParaRPr lang="en-US" sz="2400" dirty="0">
              <a:effectLst/>
              <a:latin typeface="Arial" panose="020B0604020202020204" pitchFamily="34" charset="0"/>
              <a:ea typeface="Times New Roman" panose="02020603050405020304" pitchFamily="18" charset="0"/>
            </a:endParaRPr>
          </a:p>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342900" marR="0" lvl="0" indent="-342900" algn="just">
              <a:spcBef>
                <a:spcPts val="600"/>
              </a:spcBef>
              <a:spcAft>
                <a:spcPts val="0"/>
              </a:spcAft>
              <a:buFont typeface="Symbol" panose="05050102010706020507" pitchFamily="18" charset="2"/>
              <a:buChar char=""/>
              <a:tabLst>
                <a:tab pos="457200" algn="l"/>
              </a:tabLst>
            </a:pPr>
            <a:r>
              <a:rPr lang="pt-BR" sz="2400" b="1" dirty="0">
                <a:effectLst/>
                <a:latin typeface="Arial" panose="020B0604020202020204" pitchFamily="34" charset="0"/>
                <a:ea typeface="Times New Roman" panose="02020603050405020304" pitchFamily="18" charset="0"/>
              </a:rPr>
              <a:t>Clientes:</a:t>
            </a:r>
            <a:r>
              <a:rPr lang="pt-BR" sz="2400" dirty="0">
                <a:effectLst/>
                <a:latin typeface="Arial" panose="020B0604020202020204" pitchFamily="34" charset="0"/>
                <a:ea typeface="Times New Roman" panose="02020603050405020304" pitchFamily="18" charset="0"/>
              </a:rPr>
              <a:t> Aplicativos com interface de usuário via navegador, construídos com base no Framework Bootstrap, Html, Css e Javascript. </a:t>
            </a:r>
            <a:endParaRPr lang="en-US" sz="2400" dirty="0">
              <a:effectLst/>
              <a:latin typeface="Arial" panose="020B0604020202020204" pitchFamily="34" charset="0"/>
              <a:ea typeface="Times New Roman" panose="02020603050405020304" pitchFamily="18" charset="0"/>
            </a:endParaRPr>
          </a:p>
          <a:p>
            <a:pPr marL="342900" marR="0" lvl="0" indent="-342900" algn="just">
              <a:spcBef>
                <a:spcPts val="600"/>
              </a:spcBef>
              <a:spcAft>
                <a:spcPts val="0"/>
              </a:spcAft>
              <a:buFont typeface="Symbol" panose="05050102010706020507" pitchFamily="18" charset="2"/>
              <a:buChar char=""/>
              <a:tabLst>
                <a:tab pos="457200" algn="l"/>
              </a:tabLst>
            </a:pPr>
            <a:r>
              <a:rPr lang="pt-BR" sz="2400" b="1" dirty="0">
                <a:effectLst/>
                <a:latin typeface="Arial" panose="020B0604020202020204" pitchFamily="34" charset="0"/>
                <a:ea typeface="Times New Roman" panose="02020603050405020304" pitchFamily="18" charset="0"/>
              </a:rPr>
              <a:t>Servidor</a:t>
            </a:r>
            <a:r>
              <a:rPr lang="pt-BR" sz="2400" dirty="0">
                <a:effectLst/>
                <a:latin typeface="Arial" panose="020B0604020202020204" pitchFamily="34" charset="0"/>
                <a:ea typeface="Times New Roman" panose="02020603050405020304" pitchFamily="18" charset="0"/>
              </a:rPr>
              <a:t>: Nó que contém o BD Central do Sistema ToCBooks.</a:t>
            </a:r>
            <a:endParaRPr lang="en-US" sz="2400" dirty="0">
              <a:effectLst/>
              <a:latin typeface="Arial" panose="020B0604020202020204" pitchFamily="34" charset="0"/>
              <a:ea typeface="Times New Roman" panose="02020603050405020304" pitchFamily="18" charset="0"/>
            </a:endParaRPr>
          </a:p>
          <a:p>
            <a:pPr marL="0" marR="0" algn="just">
              <a:spcBef>
                <a:spcPts val="60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82747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58FF99B-0290-4019-81B9-0F789143ECA7}"/>
              </a:ext>
            </a:extLst>
          </p:cNvPr>
          <p:cNvSpPr txBox="1"/>
          <p:nvPr/>
        </p:nvSpPr>
        <p:spPr>
          <a:xfrm>
            <a:off x="1053852" y="548680"/>
            <a:ext cx="10657184" cy="3134191"/>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11. Visão de Implementação</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Esta visão descreve a estrutura geral de implementação, a decomposição do software em camadas de implementação.</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 estrutura geral de implementação para o SISCAD é baseada na estrutura da Visão Lógica, assim, não há necessidade de detalhar os diagramas de camadas e pacotes de implementação, uma vez que são fortemente baseados naqueles desenvolvidos para Visão Lógica.</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742821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BDBBDA-DBBE-4071-87BA-95CFCCF62848}"/>
              </a:ext>
            </a:extLst>
          </p:cNvPr>
          <p:cNvSpPr txBox="1"/>
          <p:nvPr/>
        </p:nvSpPr>
        <p:spPr>
          <a:xfrm>
            <a:off x="909836" y="476672"/>
            <a:ext cx="10945216" cy="3872855"/>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12. Visão de Dados</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mecanismo de persistência utilizado no sistema ToCBooks utiliza-se o banco de dados SQL Servver juntamente com o framework para mapeamento objeto-relacional, EntityFrameworkCore. O controle de transações adotado envolve a utilização do ASP.NET Core em conjunto com o EntityFrameworkCore.</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As figuras 1.1, apresentam a visão lógica e física da base de dados do ToCBooks.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587808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532A71DE-2F96-4B41-8454-7C1E03F205C3}"/>
              </a:ext>
            </a:extLst>
          </p:cNvPr>
          <p:cNvPicPr/>
          <p:nvPr/>
        </p:nvPicPr>
        <p:blipFill>
          <a:blip r:embed="rId2"/>
          <a:stretch>
            <a:fillRect/>
          </a:stretch>
        </p:blipFill>
        <p:spPr>
          <a:xfrm>
            <a:off x="1485900" y="415921"/>
            <a:ext cx="9721080" cy="5256584"/>
          </a:xfrm>
          <a:prstGeom prst="rect">
            <a:avLst/>
          </a:prstGeom>
        </p:spPr>
      </p:pic>
      <p:sp>
        <p:nvSpPr>
          <p:cNvPr id="6" name="TextBox 5">
            <a:extLst>
              <a:ext uri="{FF2B5EF4-FFF2-40B4-BE49-F238E27FC236}">
                <a16:creationId xmlns:a16="http://schemas.microsoft.com/office/drawing/2014/main" id="{4E149CEF-7108-4FE5-8D99-1E37376A2546}"/>
              </a:ext>
            </a:extLst>
          </p:cNvPr>
          <p:cNvSpPr txBox="1"/>
          <p:nvPr/>
        </p:nvSpPr>
        <p:spPr>
          <a:xfrm>
            <a:off x="3025451" y="3044213"/>
            <a:ext cx="6106886"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1.0 – Modelo Lógico</a:t>
            </a:r>
            <a:endParaRPr lang="en-US" sz="2400" dirty="0">
              <a:effectLst/>
              <a:latin typeface="Arial" panose="020B0604020202020204" pitchFamily="34" charset="0"/>
              <a:ea typeface="Times New Roman" panose="02020603050405020304" pitchFamily="18" charset="0"/>
            </a:endParaRPr>
          </a:p>
        </p:txBody>
      </p:sp>
      <p:sp>
        <p:nvSpPr>
          <p:cNvPr id="8" name="TextBox 7">
            <a:extLst>
              <a:ext uri="{FF2B5EF4-FFF2-40B4-BE49-F238E27FC236}">
                <a16:creationId xmlns:a16="http://schemas.microsoft.com/office/drawing/2014/main" id="{0885EE72-4188-45B8-8E20-11DF3C74C313}"/>
              </a:ext>
            </a:extLst>
          </p:cNvPr>
          <p:cNvSpPr txBox="1"/>
          <p:nvPr/>
        </p:nvSpPr>
        <p:spPr>
          <a:xfrm>
            <a:off x="3038722" y="6093296"/>
            <a:ext cx="6111380"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1.0 – Modelo Lógico</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729185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9">
            <a:extLst>
              <a:ext uri="{FF2B5EF4-FFF2-40B4-BE49-F238E27FC236}">
                <a16:creationId xmlns:a16="http://schemas.microsoft.com/office/drawing/2014/main" id="{785E4C79-9362-476D-B2D1-60D521375CF0}"/>
              </a:ext>
            </a:extLst>
          </p:cNvPr>
          <p:cNvPicPr/>
          <p:nvPr/>
        </p:nvPicPr>
        <p:blipFill>
          <a:blip r:embed="rId2"/>
          <a:stretch>
            <a:fillRect/>
          </a:stretch>
        </p:blipFill>
        <p:spPr>
          <a:xfrm>
            <a:off x="1701924" y="260648"/>
            <a:ext cx="9361040" cy="5184576"/>
          </a:xfrm>
          <a:prstGeom prst="rect">
            <a:avLst/>
          </a:prstGeom>
        </p:spPr>
      </p:pic>
      <p:sp>
        <p:nvSpPr>
          <p:cNvPr id="6" name="TextBox 5">
            <a:extLst>
              <a:ext uri="{FF2B5EF4-FFF2-40B4-BE49-F238E27FC236}">
                <a16:creationId xmlns:a16="http://schemas.microsoft.com/office/drawing/2014/main" id="{CAAF1D1F-063A-42E5-B84D-635FD1E39503}"/>
              </a:ext>
            </a:extLst>
          </p:cNvPr>
          <p:cNvSpPr txBox="1"/>
          <p:nvPr/>
        </p:nvSpPr>
        <p:spPr>
          <a:xfrm>
            <a:off x="3040969" y="5877272"/>
            <a:ext cx="6106886"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1.1 – Modelo Físico</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78077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45789C0-B3A6-47D8-869D-02A2170481D7}"/>
              </a:ext>
            </a:extLst>
          </p:cNvPr>
          <p:cNvSpPr>
            <a:spLocks noChangeArrowheads="1"/>
          </p:cNvSpPr>
          <p:nvPr/>
        </p:nvSpPr>
        <p:spPr bwMode="auto">
          <a:xfrm>
            <a:off x="837828" y="476672"/>
            <a:ext cx="11036697"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228600" algn="just" defTabSz="914400" rtl="0" eaLnBrk="0" fontAlgn="base" latinLnBrk="0" hangingPunct="0">
              <a:lnSpc>
                <a:spcPct val="100000"/>
              </a:lnSpc>
              <a:spcBef>
                <a:spcPct val="0"/>
              </a:spcBef>
              <a:spcAft>
                <a:spcPct val="0"/>
              </a:spcAft>
              <a:buClrTx/>
              <a:buSzTx/>
              <a:buFontTx/>
              <a:buNone/>
              <a:tabLst/>
            </a:pPr>
            <a:r>
              <a:rPr kumimoji="0" lang="pt-BR" altLang="en-US" sz="1100" b="0" i="0" u="none" strike="noStrike" cap="none" normalizeH="0" baseline="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 Tabela 2 define o mapeamento das principais classes de modelo para entidades do modelo lógico do SQL Server.</a:t>
            </a:r>
            <a:endParaRPr kumimoji="0" lang="en-US" altLang="en-US" sz="700" b="0" i="0" u="none" strike="noStrike" cap="none" normalizeH="0" baseline="0">
              <a:ln>
                <a:noFill/>
              </a:ln>
              <a:solidFill>
                <a:schemeClr val="tx1"/>
              </a:solidFill>
              <a:effectLst/>
            </a:endParaRPr>
          </a:p>
          <a:p>
            <a:pPr marL="0" marR="0" lvl="0" indent="228600" algn="just" defTabSz="914400" rtl="0" eaLnBrk="0" fontAlgn="base" latinLnBrk="0" hangingPunct="0">
              <a:lnSpc>
                <a:spcPct val="100000"/>
              </a:lnSpc>
              <a:spcBef>
                <a:spcPct val="0"/>
              </a:spcBef>
              <a:spcAft>
                <a:spcPct val="0"/>
              </a:spcAft>
              <a:buClrTx/>
              <a:buSzTx/>
              <a:buFontTx/>
              <a:buNone/>
              <a:tabLst/>
            </a:pPr>
            <a:r>
              <a:rPr kumimoji="0" lang="pt-BR" altLang="en-US" sz="1100" b="0" i="0" u="none" strike="noStrike" cap="none" normalizeH="0" baseline="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Note que existem alguns campos nas entidades lógicas do banco de dados que não estão mapeadas diretamente com as classes de modelo da Visão Lógica contidas neste documento.</a:t>
            </a:r>
            <a:endParaRPr kumimoji="0" lang="pt-BR" altLang="en-US" sz="1800" b="0" i="0" u="none" strike="noStrike" cap="none" normalizeH="0" baseline="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049A7290-8DC6-4BC8-BCE1-FEDFB69480C3}"/>
              </a:ext>
            </a:extLst>
          </p:cNvPr>
          <p:cNvPicPr>
            <a:picLocks noChangeAspect="1"/>
          </p:cNvPicPr>
          <p:nvPr/>
        </p:nvPicPr>
        <p:blipFill>
          <a:blip r:embed="rId2"/>
          <a:stretch>
            <a:fillRect/>
          </a:stretch>
        </p:blipFill>
        <p:spPr>
          <a:xfrm>
            <a:off x="2451099" y="1838325"/>
            <a:ext cx="7286625" cy="3181350"/>
          </a:xfrm>
          <a:prstGeom prst="rect">
            <a:avLst/>
          </a:prstGeom>
        </p:spPr>
      </p:pic>
    </p:spTree>
    <p:extLst>
      <p:ext uri="{BB962C8B-B14F-4D97-AF65-F5344CB8AC3E}">
        <p14:creationId xmlns:p14="http://schemas.microsoft.com/office/powerpoint/2010/main" val="1734875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3C04EF5-9130-4076-AD00-7EC196584443}"/>
              </a:ext>
            </a:extLst>
          </p:cNvPr>
          <p:cNvPicPr>
            <a:picLocks noChangeAspect="1"/>
          </p:cNvPicPr>
          <p:nvPr/>
        </p:nvPicPr>
        <p:blipFill>
          <a:blip r:embed="rId2"/>
          <a:stretch>
            <a:fillRect/>
          </a:stretch>
        </p:blipFill>
        <p:spPr>
          <a:xfrm>
            <a:off x="3010150" y="116632"/>
            <a:ext cx="6168523" cy="6237312"/>
          </a:xfrm>
          <a:prstGeom prst="rect">
            <a:avLst/>
          </a:prstGeom>
        </p:spPr>
      </p:pic>
    </p:spTree>
    <p:extLst>
      <p:ext uri="{BB962C8B-B14F-4D97-AF65-F5344CB8AC3E}">
        <p14:creationId xmlns:p14="http://schemas.microsoft.com/office/powerpoint/2010/main" val="3524742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377AE16-22BE-433B-A9D1-B318B4C6408C}"/>
              </a:ext>
            </a:extLst>
          </p:cNvPr>
          <p:cNvSpPr txBox="1"/>
          <p:nvPr/>
        </p:nvSpPr>
        <p:spPr>
          <a:xfrm>
            <a:off x="1557908" y="753908"/>
            <a:ext cx="9937104" cy="4980851"/>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13. Tamanho e Performance</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sistema ToCBooks será usado para o controle de vendas de livros ao redor do mundo inteiro.</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Seus servidores provavelmente irão passar por períodos de picos de utilização (por exemplo, próximo a finalização de prazos de entrega de documentos e/ou procedimentos fiscais, tal como ocorre com os servidores que recebem declarações de imposto de renda).</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As estimativas do número de usuários e de carga de utilização em períodos de pico de utilização, bem como maiores informações sobre questões relacionadas ao tamanho e desempenho do sistema ToCBooks podem ser obtidas no documento de requisitos não funcionais.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62005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F6EE3D-15A8-47E8-A7AE-F58C80744BD1}"/>
              </a:ext>
            </a:extLst>
          </p:cNvPr>
          <p:cNvSpPr txBox="1"/>
          <p:nvPr/>
        </p:nvSpPr>
        <p:spPr>
          <a:xfrm>
            <a:off x="1413892" y="548680"/>
            <a:ext cx="9838829" cy="4857740"/>
          </a:xfrm>
          <a:prstGeom prst="rect">
            <a:avLst/>
          </a:prstGeom>
          <a:noFill/>
        </p:spPr>
        <p:txBody>
          <a:bodyPr wrap="square">
            <a:spAutoFit/>
          </a:bodyPr>
          <a:lstStyle/>
          <a:p>
            <a:pPr marR="0" lvl="0">
              <a:spcBef>
                <a:spcPts val="200"/>
              </a:spcBef>
              <a:spcAft>
                <a:spcPts val="200"/>
              </a:spcAft>
              <a:tabLst>
                <a:tab pos="228600" algn="l"/>
              </a:tabLst>
            </a:pPr>
            <a:r>
              <a:rPr lang="pt-BR" sz="2000" b="1" dirty="0">
                <a:effectLst/>
                <a:latin typeface="Arial" panose="020B0604020202020204" pitchFamily="34" charset="0"/>
                <a:ea typeface="Times New Roman" panose="02020603050405020304" pitchFamily="18" charset="0"/>
                <a:cs typeface="Times New Roman" panose="02020603050405020304" pitchFamily="18" charset="0"/>
              </a:rPr>
              <a:t>14. Qualidade</a:t>
            </a:r>
            <a:endParaRPr lang="en-US" sz="20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O sistema ToCBooks será usado para o controle do comércio exterior e interior brasileiro, consequentemente tratando de altos volumes financeiros e um grande número de operações de importação/ exportação diariamente.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800" dirty="0">
                <a:effectLst/>
                <a:latin typeface="Arial" panose="020B0604020202020204" pitchFamily="34" charset="0"/>
                <a:ea typeface="Times New Roman" panose="02020603050405020304" pitchFamily="18" charset="0"/>
              </a:rPr>
              <a:t>Eventuais erros e/ou falhas na sua operação podem levar a prejuízos significativos tanto em termos financeiros quanto na imagem da Fatec – Mogi das Cruzes, portanto na fase de design deve-se levar em consideração como fatores prioritários a confiabilidade e robustez do sistema.</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Adicionalmente, o sistema ToCBooks pode ser alvo de ataques de “hackers” para roubar ou simplesmente corromper informações, possibilidade aumentada pela interface do sistema disponível na Internet, para evitar que tais ataques sejam bem-sucedidos uma infraestrutura de segurança deve ser especificada e projetada.</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Maiores informações sobre questões relacionadas aos requisitos de qualidade do sistema ToCBooks podem ser obtidas no documento de requisitos não funcionais.</a:t>
            </a:r>
            <a:endParaRPr lang="en-US" sz="18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64097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692D3E-AD0D-4488-A266-4F3B12D8C39A}"/>
              </a:ext>
            </a:extLst>
          </p:cNvPr>
          <p:cNvSpPr>
            <a:spLocks noGrp="1"/>
          </p:cNvSpPr>
          <p:nvPr>
            <p:ph type="title"/>
          </p:nvPr>
        </p:nvSpPr>
        <p:spPr>
          <a:xfrm>
            <a:off x="1218883" y="274637"/>
            <a:ext cx="10360501" cy="1223963"/>
          </a:xfrm>
        </p:spPr>
        <p:txBody>
          <a:bodyPr anchor="b">
            <a:normAutofit/>
          </a:bodyPr>
          <a:lstStyle/>
          <a:p>
            <a:r>
              <a:rPr lang="pt-BR" dirty="0"/>
              <a:t>Regra de Negócio: Vendas</a:t>
            </a:r>
          </a:p>
        </p:txBody>
      </p:sp>
      <p:pic>
        <p:nvPicPr>
          <p:cNvPr id="5" name="Espaço Reservado para Conteúdo 4">
            <a:extLst>
              <a:ext uri="{FF2B5EF4-FFF2-40B4-BE49-F238E27FC236}">
                <a16:creationId xmlns:a16="http://schemas.microsoft.com/office/drawing/2014/main" id="{760B4EE6-7BC8-417B-B3BA-057753ED31D8}"/>
              </a:ext>
            </a:extLst>
          </p:cNvPr>
          <p:cNvPicPr>
            <a:picLocks noGrp="1" noChangeAspect="1"/>
          </p:cNvPicPr>
          <p:nvPr>
            <p:ph sz="half" idx="1"/>
          </p:nvPr>
        </p:nvPicPr>
        <p:blipFill>
          <a:blip r:embed="rId2"/>
          <a:stretch>
            <a:fillRect/>
          </a:stretch>
        </p:blipFill>
        <p:spPr>
          <a:xfrm>
            <a:off x="225918" y="1706246"/>
            <a:ext cx="2991763" cy="4465320"/>
          </a:xfrm>
          <a:noFill/>
        </p:spPr>
      </p:pic>
      <p:pic>
        <p:nvPicPr>
          <p:cNvPr id="9" name="Espaço Reservado para Conteúdo 8">
            <a:extLst>
              <a:ext uri="{FF2B5EF4-FFF2-40B4-BE49-F238E27FC236}">
                <a16:creationId xmlns:a16="http://schemas.microsoft.com/office/drawing/2014/main" id="{7CC244BB-3468-417D-A4E7-26824CC23D0B}"/>
              </a:ext>
            </a:extLst>
          </p:cNvPr>
          <p:cNvPicPr>
            <a:picLocks noGrp="1" noChangeAspect="1"/>
          </p:cNvPicPr>
          <p:nvPr>
            <p:ph sz="half" idx="2"/>
          </p:nvPr>
        </p:nvPicPr>
        <p:blipFill>
          <a:blip r:embed="rId3"/>
          <a:stretch>
            <a:fillRect/>
          </a:stretch>
        </p:blipFill>
        <p:spPr>
          <a:xfrm>
            <a:off x="4366220" y="1705929"/>
            <a:ext cx="2977091" cy="4465637"/>
          </a:xfrm>
        </p:spPr>
      </p:pic>
      <p:pic>
        <p:nvPicPr>
          <p:cNvPr id="12" name="Imagem 11">
            <a:extLst>
              <a:ext uri="{FF2B5EF4-FFF2-40B4-BE49-F238E27FC236}">
                <a16:creationId xmlns:a16="http://schemas.microsoft.com/office/drawing/2014/main" id="{D9301D68-19A0-41DC-94B2-1B89977C32A5}"/>
              </a:ext>
            </a:extLst>
          </p:cNvPr>
          <p:cNvPicPr>
            <a:picLocks noChangeAspect="1"/>
          </p:cNvPicPr>
          <p:nvPr/>
        </p:nvPicPr>
        <p:blipFill>
          <a:blip r:embed="rId4"/>
          <a:stretch>
            <a:fillRect/>
          </a:stretch>
        </p:blipFill>
        <p:spPr>
          <a:xfrm>
            <a:off x="7886857" y="2708920"/>
            <a:ext cx="4076050" cy="1440160"/>
          </a:xfrm>
          <a:prstGeom prst="rect">
            <a:avLst/>
          </a:prstGeom>
        </p:spPr>
      </p:pic>
    </p:spTree>
    <p:extLst>
      <p:ext uri="{BB962C8B-B14F-4D97-AF65-F5344CB8AC3E}">
        <p14:creationId xmlns:p14="http://schemas.microsoft.com/office/powerpoint/2010/main" val="59141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6F0E565-9F56-4E6F-A747-4B487B437173}"/>
              </a:ext>
            </a:extLst>
          </p:cNvPr>
          <p:cNvSpPr txBox="1"/>
          <p:nvPr/>
        </p:nvSpPr>
        <p:spPr>
          <a:xfrm>
            <a:off x="1197868" y="692696"/>
            <a:ext cx="6111380" cy="461665"/>
          </a:xfrm>
          <a:prstGeom prst="rect">
            <a:avLst/>
          </a:prstGeom>
          <a:noFill/>
        </p:spPr>
        <p:txBody>
          <a:bodyPr wrap="square">
            <a:spAutoFit/>
          </a:bodyPr>
          <a:lstStyle/>
          <a:p>
            <a:pPr marR="0" lvl="0">
              <a:spcBef>
                <a:spcPts val="200"/>
              </a:spcBef>
              <a:spcAft>
                <a:spcPts val="200"/>
              </a:spcAft>
              <a:tabLst>
                <a:tab pos="228600" algn="l"/>
              </a:tabLst>
            </a:pPr>
            <a:r>
              <a:rPr lang="pt-BR" sz="2400" b="1" dirty="0">
                <a:effectLst/>
                <a:latin typeface="Arial" panose="020B0604020202020204" pitchFamily="34" charset="0"/>
                <a:ea typeface="Times New Roman" panose="02020603050405020304" pitchFamily="18" charset="0"/>
                <a:cs typeface="Times New Roman" panose="02020603050405020304" pitchFamily="18" charset="0"/>
              </a:rPr>
              <a:t>15. Cronograma Macro.</a:t>
            </a:r>
            <a:endParaRPr lang="en-US" sz="2400" b="1" dirty="0">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A6EAEE95-4AD1-4CF0-B942-1D7552CE0CA1}"/>
              </a:ext>
            </a:extLst>
          </p:cNvPr>
          <p:cNvSpPr txBox="1"/>
          <p:nvPr/>
        </p:nvSpPr>
        <p:spPr>
          <a:xfrm>
            <a:off x="405780" y="4941168"/>
            <a:ext cx="11377264" cy="1569660"/>
          </a:xfrm>
          <a:prstGeom prst="rect">
            <a:avLst/>
          </a:prstGeom>
          <a:noFill/>
        </p:spPr>
        <p:txBody>
          <a:bodyPr wrap="square">
            <a:spAutoFit/>
          </a:bodyPr>
          <a:lstStyle/>
          <a:p>
            <a:pPr marL="0" marR="0" indent="342900" algn="just">
              <a:spcBef>
                <a:spcPts val="0"/>
              </a:spcBef>
              <a:spcAft>
                <a:spcPts val="0"/>
              </a:spcAft>
            </a:pPr>
            <a:r>
              <a:rPr lang="pt-BR" sz="2400" dirty="0">
                <a:effectLst/>
                <a:latin typeface="Arial" panose="020B0604020202020204" pitchFamily="34" charset="0"/>
                <a:ea typeface="Times New Roman" panose="02020603050405020304" pitchFamily="18" charset="0"/>
              </a:rPr>
              <a:t>Obs: Os prazos apresentados são uma estimativa inicial considerando as informações disponíveis nesta etapa do projeto. Um cronograma detalhado será elaborado na fase de planejamento e, eventualmente, estes prazos podem ser modificados.</a:t>
            </a:r>
            <a:endParaRPr lang="en-US" sz="2400" dirty="0">
              <a:effectLst/>
              <a:latin typeface="Arial" panose="020B0604020202020204" pitchFamily="34" charset="0"/>
              <a:ea typeface="Times New Roman" panose="02020603050405020304" pitchFamily="18" charset="0"/>
            </a:endParaRPr>
          </a:p>
        </p:txBody>
      </p:sp>
      <p:pic>
        <p:nvPicPr>
          <p:cNvPr id="10" name="Picture 9">
            <a:extLst>
              <a:ext uri="{FF2B5EF4-FFF2-40B4-BE49-F238E27FC236}">
                <a16:creationId xmlns:a16="http://schemas.microsoft.com/office/drawing/2014/main" id="{275B01FC-F65E-436B-A9A1-187900F0BE73}"/>
              </a:ext>
            </a:extLst>
          </p:cNvPr>
          <p:cNvPicPr>
            <a:picLocks noChangeAspect="1"/>
          </p:cNvPicPr>
          <p:nvPr/>
        </p:nvPicPr>
        <p:blipFill>
          <a:blip r:embed="rId2"/>
          <a:stretch>
            <a:fillRect/>
          </a:stretch>
        </p:blipFill>
        <p:spPr>
          <a:xfrm>
            <a:off x="1413892" y="1916832"/>
            <a:ext cx="4733925" cy="1285875"/>
          </a:xfrm>
          <a:prstGeom prst="rect">
            <a:avLst/>
          </a:prstGeom>
        </p:spPr>
      </p:pic>
    </p:spTree>
    <p:extLst>
      <p:ext uri="{BB962C8B-B14F-4D97-AF65-F5344CB8AC3E}">
        <p14:creationId xmlns:p14="http://schemas.microsoft.com/office/powerpoint/2010/main" val="12222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nologia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73</TotalTime>
  <Words>6338</Words>
  <Application>Microsoft Office PowerPoint</Application>
  <PresentationFormat>Custom</PresentationFormat>
  <Paragraphs>318</Paragraphs>
  <Slides>90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90</vt:i4>
      </vt:variant>
    </vt:vector>
  </HeadingPairs>
  <TitlesOfParts>
    <vt:vector size="96" baseType="lpstr">
      <vt:lpstr>Arial</vt:lpstr>
      <vt:lpstr>Arial-BoldMT</vt:lpstr>
      <vt:lpstr>Calibri</vt:lpstr>
      <vt:lpstr>Segoe UI</vt:lpstr>
      <vt:lpstr>Symbol</vt:lpstr>
      <vt:lpstr>Tecnologia 16x9</vt:lpstr>
      <vt:lpstr>ToCBooks</vt:lpstr>
      <vt:lpstr>ToCBooks: Um Ecommerce de Livros</vt:lpstr>
      <vt:lpstr>Pessoas Envolvidas</vt:lpstr>
      <vt:lpstr>Tema</vt:lpstr>
      <vt:lpstr>Tecnologias</vt:lpstr>
      <vt:lpstr>Regra de Negócio: Livro</vt:lpstr>
      <vt:lpstr>Regra de Negócio: Cliente</vt:lpstr>
      <vt:lpstr>Regra de Negócio: Estoque</vt:lpstr>
      <vt:lpstr>Regra de Negócio: Vendas</vt:lpstr>
      <vt:lpstr>Regra Funcional: Livro</vt:lpstr>
      <vt:lpstr>Regra Funcional: Cliente</vt:lpstr>
      <vt:lpstr>Regra Funcional: Estoque</vt:lpstr>
      <vt:lpstr>Regra Funcional: Vendas</vt:lpstr>
      <vt:lpstr>Regra não Funcional: Livro</vt:lpstr>
      <vt:lpstr>Regra não Funcional: Cliente</vt:lpstr>
      <vt:lpstr>Regra não Funcional: Vendas</vt:lpstr>
      <vt:lpstr>Regra não Funcional: Geral</vt:lpstr>
      <vt:lpstr>Prazo</vt:lpstr>
      <vt:lpstr>Preço</vt:lpstr>
      <vt:lpstr>CRUD de Cliente – Cadastro do Cliente</vt:lpstr>
      <vt:lpstr>PowerPoint Presentation</vt:lpstr>
      <vt:lpstr>CRUD de Cliente – Login (necessário para alterar dados)</vt:lpstr>
      <vt:lpstr>CRUD de Cliente - Perfil</vt:lpstr>
      <vt:lpstr>CRUD de Cliente – Alterar Dados</vt:lpstr>
      <vt:lpstr>CRUD de Cliente – Alterar Senha</vt:lpstr>
      <vt:lpstr>CRUD de Cliente – Listagem de Endereços de Cobrança</vt:lpstr>
      <vt:lpstr>CRUD de Cliente – Adicionar Endereço de Cobrança</vt:lpstr>
      <vt:lpstr>CRUD de Cliente – Editar Endereço de Cobrança</vt:lpstr>
      <vt:lpstr>CRUD de Cliente – Excluir Endereço de Cobrança</vt:lpstr>
      <vt:lpstr>CRUD de Cliente – Listagem de Endereços de Entrega</vt:lpstr>
      <vt:lpstr>CRUD de Cliente – Adicionar Endereço de Entrega</vt:lpstr>
      <vt:lpstr>CRUD de Cliente – Editar Endereço de Entrega</vt:lpstr>
      <vt:lpstr>CRUD de Cliente – Excluir Endereço de Entrega</vt:lpstr>
      <vt:lpstr>CRUD de Cliente – Listagem de Cartões de Crédito</vt:lpstr>
      <vt:lpstr>CRUD de Cliente – Adicionar Cartão de Crédito</vt:lpstr>
      <vt:lpstr>CRUD de Cliente – Editar Cartão de Crédito</vt:lpstr>
      <vt:lpstr>CRUD de Cliente – Excluir Cartão de Crédito</vt:lpstr>
      <vt:lpstr>CRUD de Cliente – Listagem de Clientes</vt:lpstr>
      <vt:lpstr>CRUD de Cliente – Detalhe do Cliente</vt:lpstr>
      <vt:lpstr>CRUD de Cliente – Inativação de Cliente</vt:lpstr>
      <vt:lpstr>Estrutura do Projeto</vt:lpstr>
      <vt:lpstr>Objeto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8.1 Diagrama de Caso de Uso Genérico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ToCBooks</dc:title>
  <dc:creator>Carlos Eduardo Guimarães</dc:creator>
  <cp:lastModifiedBy>Pedro Rocha</cp:lastModifiedBy>
  <cp:revision>5</cp:revision>
  <dcterms:created xsi:type="dcterms:W3CDTF">2020-08-31T21:35:53Z</dcterms:created>
  <dcterms:modified xsi:type="dcterms:W3CDTF">2020-09-21T23:01:26Z</dcterms:modified>
</cp:coreProperties>
</file>

<file path=docProps/thumbnail.jpeg>
</file>